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9.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0.xml" ContentType="application/vnd.openxmlformats-officedocument.theme+xml"/>
  <Override PartName="/ppt/slideLayouts/slideLayout5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648" r:id="rId5"/>
    <p:sldMasterId id="2147483685" r:id="rId6"/>
    <p:sldMasterId id="2147483670" r:id="rId7"/>
    <p:sldMasterId id="2147483698" r:id="rId8"/>
    <p:sldMasterId id="2147483705" r:id="rId9"/>
    <p:sldMasterId id="2147483712" r:id="rId10"/>
    <p:sldMasterId id="2147483719" r:id="rId11"/>
    <p:sldMasterId id="2147483726" r:id="rId12"/>
    <p:sldMasterId id="2147483733" r:id="rId13"/>
    <p:sldMasterId id="2147483739" r:id="rId14"/>
  </p:sldMasterIdLst>
  <p:notesMasterIdLst>
    <p:notesMasterId r:id="rId29"/>
  </p:notesMasterIdLst>
  <p:handoutMasterIdLst>
    <p:handoutMasterId r:id="rId30"/>
  </p:handoutMasterIdLst>
  <p:sldIdLst>
    <p:sldId id="256" r:id="rId15"/>
    <p:sldId id="579" r:id="rId16"/>
    <p:sldId id="591" r:id="rId17"/>
    <p:sldId id="580" r:id="rId18"/>
    <p:sldId id="593" r:id="rId19"/>
    <p:sldId id="582" r:id="rId20"/>
    <p:sldId id="583" r:id="rId21"/>
    <p:sldId id="590" r:id="rId22"/>
    <p:sldId id="588" r:id="rId23"/>
    <p:sldId id="586" r:id="rId24"/>
    <p:sldId id="594" r:id="rId25"/>
    <p:sldId id="592" r:id="rId26"/>
    <p:sldId id="587" r:id="rId27"/>
    <p:sldId id="438" r:id="rId28"/>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PEAUX Loïc ( FFB DAEFI )" initials="CL(FD)" lastIdx="2" clrIdx="0">
    <p:extLst>
      <p:ext uri="{19B8F6BF-5375-455C-9EA6-DF929625EA0E}">
        <p15:presenceInfo xmlns:p15="http://schemas.microsoft.com/office/powerpoint/2012/main" userId="S-1-5-21-3430405261-3088932079-4204074006-1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6"/>
    <a:srgbClr val="00904A"/>
    <a:srgbClr val="27B6D9"/>
    <a:srgbClr val="1FA599"/>
    <a:srgbClr val="EB5B4C"/>
    <a:srgbClr val="81B328"/>
    <a:srgbClr val="3F122F"/>
    <a:srgbClr val="9D1918"/>
    <a:srgbClr val="F6C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34" autoAdjust="0"/>
    <p:restoredTop sz="80236" autoAdjust="0"/>
  </p:normalViewPr>
  <p:slideViewPr>
    <p:cSldViewPr snapToGrid="0">
      <p:cViewPr varScale="1">
        <p:scale>
          <a:sx n="70" d="100"/>
          <a:sy n="70" d="100"/>
        </p:scale>
        <p:origin x="638" y="4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91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Master" Target="slideMasters/slideMaster5.xml"/></Relationships>
</file>

<file path=ppt/charts/_rels/chart1.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QuintonE\Documents\DCP\Conjoncture%20march&#233;s.xlsx" TargetMode="External"/></Relationships>
</file>

<file path=ppt/charts/_rels/chart2.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QuintonE\Documents\DCP\Conjoncture%20entreprises.xlsx" TargetMode="External"/></Relationships>
</file>

<file path=ppt/charts/_rels/chart3.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QuintonE\Documents\DCP\Conjoncture%20entreprises.xlsx" TargetMode="External"/></Relationships>
</file>

<file path=ppt/charts/_rels/chart4.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ChapeauxL\Documents\Attente\IndexBT-Co&#251;ts.xlsx" TargetMode="External"/></Relationships>
</file>

<file path=ppt/charts/_rels/chart5.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QuintonE\Documents\DCP\Conjoncture%20entreprises.xlsx" TargetMode="External"/></Relationships>
</file>

<file path=ppt/charts/_rels/chart6.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QuintonE\Documents\DCP\Conjoncture%20march&#233;s.xlsx" TargetMode="External"/></Relationships>
</file>

<file path=ppt/charts/_rels/chart7.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QuintonE\Documents\DCP\Conjoncture%20march&#233;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467000655864653E-2"/>
          <c:y val="5.0925925925925923E-2"/>
          <c:w val="0.90197735605739637"/>
          <c:h val="0.68355854593673238"/>
        </c:manualLayout>
      </c:layout>
      <c:lineChart>
        <c:grouping val="standard"/>
        <c:varyColors val="0"/>
        <c:ser>
          <c:idx val="0"/>
          <c:order val="0"/>
          <c:tx>
            <c:strRef>
              <c:f>'Carnets de commandes'!$C$3</c:f>
              <c:strCache>
                <c:ptCount val="1"/>
                <c:pt idx="0">
                  <c:v>Plus de dix salariés - bâtiment</c:v>
                </c:pt>
              </c:strCache>
            </c:strRef>
          </c:tx>
          <c:spPr>
            <a:ln w="28575" cap="rnd">
              <a:solidFill>
                <a:srgbClr val="0070C0"/>
              </a:solidFill>
              <a:round/>
            </a:ln>
            <a:effectLst/>
          </c:spPr>
          <c:marker>
            <c:symbol val="none"/>
          </c:marker>
          <c:cat>
            <c:multiLvlStrRef>
              <c:f>'Carnets de commandes'!$A$149:$B$316</c:f>
              <c:multiLvlStrCache>
                <c:ptCount val="168"/>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lvl>
                <c:lvl>
                  <c:pt idx="0">
                    <c:v>2009</c:v>
                  </c:pt>
                  <c:pt idx="12">
                    <c:v>2010</c:v>
                  </c:pt>
                  <c:pt idx="24">
                    <c:v>2011</c:v>
                  </c:pt>
                  <c:pt idx="36">
                    <c:v>2012</c:v>
                  </c:pt>
                  <c:pt idx="48">
                    <c:v>2013</c:v>
                  </c:pt>
                  <c:pt idx="60">
                    <c:v>2014</c:v>
                  </c:pt>
                  <c:pt idx="72">
                    <c:v>2015</c:v>
                  </c:pt>
                  <c:pt idx="84">
                    <c:v>2016</c:v>
                  </c:pt>
                  <c:pt idx="96">
                    <c:v>2017</c:v>
                  </c:pt>
                  <c:pt idx="108">
                    <c:v>2018</c:v>
                  </c:pt>
                  <c:pt idx="120">
                    <c:v>2019</c:v>
                  </c:pt>
                  <c:pt idx="132">
                    <c:v>2020</c:v>
                  </c:pt>
                  <c:pt idx="144">
                    <c:v>2021</c:v>
                  </c:pt>
                  <c:pt idx="156">
                    <c:v>2022</c:v>
                  </c:pt>
                </c:lvl>
              </c:multiLvlStrCache>
            </c:multiLvlStrRef>
          </c:cat>
          <c:val>
            <c:numRef>
              <c:f>'Carnets de commandes'!$C$149:$C$316</c:f>
              <c:numCache>
                <c:formatCode>0.0</c:formatCode>
                <c:ptCount val="168"/>
                <c:pt idx="0">
                  <c:v>5.9</c:v>
                </c:pt>
                <c:pt idx="1">
                  <c:v>5.6</c:v>
                </c:pt>
                <c:pt idx="2">
                  <c:v>5.6</c:v>
                </c:pt>
                <c:pt idx="3">
                  <c:v>5.5</c:v>
                </c:pt>
                <c:pt idx="4">
                  <c:v>5.5</c:v>
                </c:pt>
                <c:pt idx="5">
                  <c:v>5.5</c:v>
                </c:pt>
                <c:pt idx="6">
                  <c:v>5.5</c:v>
                </c:pt>
                <c:pt idx="7">
                  <c:v>5.5</c:v>
                </c:pt>
                <c:pt idx="8">
                  <c:v>5.5</c:v>
                </c:pt>
                <c:pt idx="9">
                  <c:v>5.4</c:v>
                </c:pt>
                <c:pt idx="10">
                  <c:v>5.5</c:v>
                </c:pt>
                <c:pt idx="11">
                  <c:v>5.5</c:v>
                </c:pt>
                <c:pt idx="12">
                  <c:v>5.6</c:v>
                </c:pt>
                <c:pt idx="13">
                  <c:v>5.7</c:v>
                </c:pt>
                <c:pt idx="14">
                  <c:v>5.8</c:v>
                </c:pt>
                <c:pt idx="15">
                  <c:v>5.8</c:v>
                </c:pt>
                <c:pt idx="16">
                  <c:v>5.8</c:v>
                </c:pt>
                <c:pt idx="17">
                  <c:v>5.9</c:v>
                </c:pt>
                <c:pt idx="18">
                  <c:v>5.9</c:v>
                </c:pt>
                <c:pt idx="19">
                  <c:v>5.9</c:v>
                </c:pt>
                <c:pt idx="20">
                  <c:v>5.9</c:v>
                </c:pt>
                <c:pt idx="21">
                  <c:v>5.9</c:v>
                </c:pt>
                <c:pt idx="22">
                  <c:v>6</c:v>
                </c:pt>
                <c:pt idx="23">
                  <c:v>6.1</c:v>
                </c:pt>
                <c:pt idx="24">
                  <c:v>6.2</c:v>
                </c:pt>
                <c:pt idx="25">
                  <c:v>6.5</c:v>
                </c:pt>
                <c:pt idx="26">
                  <c:v>6.2</c:v>
                </c:pt>
                <c:pt idx="27">
                  <c:v>6.3</c:v>
                </c:pt>
                <c:pt idx="28">
                  <c:v>6.3</c:v>
                </c:pt>
                <c:pt idx="29">
                  <c:v>6.3</c:v>
                </c:pt>
                <c:pt idx="30">
                  <c:v>6.4</c:v>
                </c:pt>
                <c:pt idx="31">
                  <c:v>6.4</c:v>
                </c:pt>
                <c:pt idx="32">
                  <c:v>6.5</c:v>
                </c:pt>
                <c:pt idx="33">
                  <c:v>6.9</c:v>
                </c:pt>
                <c:pt idx="34">
                  <c:v>7</c:v>
                </c:pt>
                <c:pt idx="35">
                  <c:v>6.8</c:v>
                </c:pt>
                <c:pt idx="36">
                  <c:v>6.9</c:v>
                </c:pt>
                <c:pt idx="37">
                  <c:v>6.9</c:v>
                </c:pt>
                <c:pt idx="38">
                  <c:v>6.9</c:v>
                </c:pt>
                <c:pt idx="39">
                  <c:v>6.8</c:v>
                </c:pt>
                <c:pt idx="40">
                  <c:v>6.8</c:v>
                </c:pt>
                <c:pt idx="41">
                  <c:v>6.8</c:v>
                </c:pt>
                <c:pt idx="42">
                  <c:v>6.8</c:v>
                </c:pt>
                <c:pt idx="43">
                  <c:v>6.8</c:v>
                </c:pt>
                <c:pt idx="44">
                  <c:v>7.1</c:v>
                </c:pt>
                <c:pt idx="45">
                  <c:v>7.2</c:v>
                </c:pt>
                <c:pt idx="46">
                  <c:v>7.3</c:v>
                </c:pt>
                <c:pt idx="47">
                  <c:v>7.1</c:v>
                </c:pt>
                <c:pt idx="48">
                  <c:v>7.1</c:v>
                </c:pt>
                <c:pt idx="49">
                  <c:v>7.2</c:v>
                </c:pt>
                <c:pt idx="50">
                  <c:v>7</c:v>
                </c:pt>
                <c:pt idx="51">
                  <c:v>7</c:v>
                </c:pt>
                <c:pt idx="52">
                  <c:v>7.1</c:v>
                </c:pt>
                <c:pt idx="53">
                  <c:v>7</c:v>
                </c:pt>
                <c:pt idx="54">
                  <c:v>7</c:v>
                </c:pt>
                <c:pt idx="55">
                  <c:v>7</c:v>
                </c:pt>
                <c:pt idx="56">
                  <c:v>7</c:v>
                </c:pt>
                <c:pt idx="57">
                  <c:v>7</c:v>
                </c:pt>
                <c:pt idx="58">
                  <c:v>6.9</c:v>
                </c:pt>
                <c:pt idx="59">
                  <c:v>6.4</c:v>
                </c:pt>
                <c:pt idx="60">
                  <c:v>6.8</c:v>
                </c:pt>
                <c:pt idx="61">
                  <c:v>6.7</c:v>
                </c:pt>
                <c:pt idx="62">
                  <c:v>6.7</c:v>
                </c:pt>
                <c:pt idx="63">
                  <c:v>6.8</c:v>
                </c:pt>
                <c:pt idx="64">
                  <c:v>6.9</c:v>
                </c:pt>
                <c:pt idx="65">
                  <c:v>6.8</c:v>
                </c:pt>
                <c:pt idx="66">
                  <c:v>6.4</c:v>
                </c:pt>
                <c:pt idx="67">
                  <c:v>6.6</c:v>
                </c:pt>
                <c:pt idx="68">
                  <c:v>6.5</c:v>
                </c:pt>
                <c:pt idx="69">
                  <c:v>6.4</c:v>
                </c:pt>
                <c:pt idx="70">
                  <c:v>6.4</c:v>
                </c:pt>
                <c:pt idx="71">
                  <c:v>6.5</c:v>
                </c:pt>
                <c:pt idx="72">
                  <c:v>6.1</c:v>
                </c:pt>
                <c:pt idx="73">
                  <c:v>6.3</c:v>
                </c:pt>
                <c:pt idx="74">
                  <c:v>6.5</c:v>
                </c:pt>
                <c:pt idx="75">
                  <c:v>6.5</c:v>
                </c:pt>
                <c:pt idx="76">
                  <c:v>6.5</c:v>
                </c:pt>
                <c:pt idx="77">
                  <c:v>6.5</c:v>
                </c:pt>
                <c:pt idx="78">
                  <c:v>6.5</c:v>
                </c:pt>
                <c:pt idx="79">
                  <c:v>6.5</c:v>
                </c:pt>
                <c:pt idx="80">
                  <c:v>6.5</c:v>
                </c:pt>
                <c:pt idx="81">
                  <c:v>6.4</c:v>
                </c:pt>
                <c:pt idx="82">
                  <c:v>6.5</c:v>
                </c:pt>
                <c:pt idx="83">
                  <c:v>6.5</c:v>
                </c:pt>
                <c:pt idx="84">
                  <c:v>6.6</c:v>
                </c:pt>
                <c:pt idx="85">
                  <c:v>6.5</c:v>
                </c:pt>
                <c:pt idx="86">
                  <c:v>6.6</c:v>
                </c:pt>
                <c:pt idx="87">
                  <c:v>6.6</c:v>
                </c:pt>
                <c:pt idx="88">
                  <c:v>6.6</c:v>
                </c:pt>
                <c:pt idx="89">
                  <c:v>6.4</c:v>
                </c:pt>
                <c:pt idx="90">
                  <c:v>6.8</c:v>
                </c:pt>
                <c:pt idx="91">
                  <c:v>6.8</c:v>
                </c:pt>
                <c:pt idx="92">
                  <c:v>6.9</c:v>
                </c:pt>
                <c:pt idx="93">
                  <c:v>6.8</c:v>
                </c:pt>
                <c:pt idx="94">
                  <c:v>6.8</c:v>
                </c:pt>
                <c:pt idx="95">
                  <c:v>6.9</c:v>
                </c:pt>
                <c:pt idx="96">
                  <c:v>6.9</c:v>
                </c:pt>
                <c:pt idx="97">
                  <c:v>6.9</c:v>
                </c:pt>
                <c:pt idx="98">
                  <c:v>7</c:v>
                </c:pt>
                <c:pt idx="99">
                  <c:v>6.7</c:v>
                </c:pt>
                <c:pt idx="100">
                  <c:v>7.1</c:v>
                </c:pt>
                <c:pt idx="101">
                  <c:v>7.2</c:v>
                </c:pt>
                <c:pt idx="102">
                  <c:v>7.3</c:v>
                </c:pt>
                <c:pt idx="103">
                  <c:v>7.3</c:v>
                </c:pt>
                <c:pt idx="104">
                  <c:v>7.3</c:v>
                </c:pt>
                <c:pt idx="105">
                  <c:v>7.4</c:v>
                </c:pt>
                <c:pt idx="106">
                  <c:v>7.5</c:v>
                </c:pt>
                <c:pt idx="107">
                  <c:v>7.6</c:v>
                </c:pt>
                <c:pt idx="108">
                  <c:v>7.3</c:v>
                </c:pt>
                <c:pt idx="109">
                  <c:v>7.4</c:v>
                </c:pt>
                <c:pt idx="110">
                  <c:v>7.3</c:v>
                </c:pt>
                <c:pt idx="111">
                  <c:v>7.3</c:v>
                </c:pt>
                <c:pt idx="112">
                  <c:v>7.3</c:v>
                </c:pt>
                <c:pt idx="113">
                  <c:v>7.3</c:v>
                </c:pt>
                <c:pt idx="114">
                  <c:v>7.3</c:v>
                </c:pt>
                <c:pt idx="115">
                  <c:v>7.4</c:v>
                </c:pt>
                <c:pt idx="116">
                  <c:v>7.3</c:v>
                </c:pt>
                <c:pt idx="117">
                  <c:v>7.4</c:v>
                </c:pt>
                <c:pt idx="118">
                  <c:v>7.6</c:v>
                </c:pt>
                <c:pt idx="119">
                  <c:v>7.4</c:v>
                </c:pt>
                <c:pt idx="120">
                  <c:v>7.8</c:v>
                </c:pt>
                <c:pt idx="121">
                  <c:v>8.1</c:v>
                </c:pt>
                <c:pt idx="122">
                  <c:v>7.9</c:v>
                </c:pt>
                <c:pt idx="123">
                  <c:v>7.9</c:v>
                </c:pt>
                <c:pt idx="124">
                  <c:v>7.7</c:v>
                </c:pt>
                <c:pt idx="125">
                  <c:v>7.9</c:v>
                </c:pt>
                <c:pt idx="126">
                  <c:v>7.9</c:v>
                </c:pt>
                <c:pt idx="127">
                  <c:v>8</c:v>
                </c:pt>
                <c:pt idx="128">
                  <c:v>8.1</c:v>
                </c:pt>
                <c:pt idx="129">
                  <c:v>8.1</c:v>
                </c:pt>
                <c:pt idx="130">
                  <c:v>8</c:v>
                </c:pt>
                <c:pt idx="131">
                  <c:v>8</c:v>
                </c:pt>
                <c:pt idx="132">
                  <c:v>8.1</c:v>
                </c:pt>
                <c:pt idx="133">
                  <c:v>8</c:v>
                </c:pt>
                <c:pt idx="134">
                  <c:v>7.8</c:v>
                </c:pt>
                <c:pt idx="135">
                  <c:v>7.3</c:v>
                </c:pt>
                <c:pt idx="136">
                  <c:v>7.4</c:v>
                </c:pt>
                <c:pt idx="137">
                  <c:v>7.9</c:v>
                </c:pt>
                <c:pt idx="138">
                  <c:v>8.1</c:v>
                </c:pt>
                <c:pt idx="139">
                  <c:v>8.1</c:v>
                </c:pt>
                <c:pt idx="140">
                  <c:v>7.9</c:v>
                </c:pt>
                <c:pt idx="141">
                  <c:v>8.1999999999999993</c:v>
                </c:pt>
                <c:pt idx="142">
                  <c:v>8.1</c:v>
                </c:pt>
                <c:pt idx="143">
                  <c:v>7.8</c:v>
                </c:pt>
                <c:pt idx="144">
                  <c:v>8.1999999999999993</c:v>
                </c:pt>
                <c:pt idx="145">
                  <c:v>8.4</c:v>
                </c:pt>
                <c:pt idx="146">
                  <c:v>8.6999999999999993</c:v>
                </c:pt>
                <c:pt idx="147">
                  <c:v>9</c:v>
                </c:pt>
                <c:pt idx="148">
                  <c:v>9</c:v>
                </c:pt>
                <c:pt idx="149">
                  <c:v>8.8000000000000007</c:v>
                </c:pt>
                <c:pt idx="150">
                  <c:v>8.8000000000000007</c:v>
                </c:pt>
                <c:pt idx="151">
                  <c:v>8.6999999999999993</c:v>
                </c:pt>
                <c:pt idx="152">
                  <c:v>8.6999999999999993</c:v>
                </c:pt>
                <c:pt idx="153">
                  <c:v>8.8000000000000007</c:v>
                </c:pt>
                <c:pt idx="154">
                  <c:v>8.8000000000000007</c:v>
                </c:pt>
                <c:pt idx="155">
                  <c:v>8.9</c:v>
                </c:pt>
                <c:pt idx="156">
                  <c:v>8.9</c:v>
                </c:pt>
                <c:pt idx="157">
                  <c:v>9</c:v>
                </c:pt>
                <c:pt idx="158">
                  <c:v>8.6</c:v>
                </c:pt>
                <c:pt idx="159">
                  <c:v>8.8000000000000007</c:v>
                </c:pt>
                <c:pt idx="160">
                  <c:v>9</c:v>
                </c:pt>
              </c:numCache>
            </c:numRef>
          </c:val>
          <c:smooth val="1"/>
          <c:extLst>
            <c:ext xmlns:c16="http://schemas.microsoft.com/office/drawing/2014/chart" uri="{C3380CC4-5D6E-409C-BE32-E72D297353CC}">
              <c16:uniqueId val="{00000000-CF8B-4F72-A1BC-0C3DCDFEF103}"/>
            </c:ext>
          </c:extLst>
        </c:ser>
        <c:ser>
          <c:idx val="1"/>
          <c:order val="1"/>
          <c:tx>
            <c:strRef>
              <c:f>'Carnets de commandes'!$D$3</c:f>
              <c:strCache>
                <c:ptCount val="1"/>
                <c:pt idx="0">
                  <c:v>Plus de dix salariés - gros œuvre</c:v>
                </c:pt>
              </c:strCache>
            </c:strRef>
          </c:tx>
          <c:spPr>
            <a:ln w="28575" cap="rnd">
              <a:solidFill>
                <a:schemeClr val="accent1">
                  <a:lumMod val="60000"/>
                  <a:lumOff val="40000"/>
                </a:schemeClr>
              </a:solidFill>
              <a:round/>
            </a:ln>
            <a:effectLst/>
          </c:spPr>
          <c:marker>
            <c:symbol val="none"/>
          </c:marker>
          <c:cat>
            <c:multiLvlStrRef>
              <c:f>'Carnets de commandes'!$A$149:$B$316</c:f>
              <c:multiLvlStrCache>
                <c:ptCount val="168"/>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lvl>
                <c:lvl>
                  <c:pt idx="0">
                    <c:v>2009</c:v>
                  </c:pt>
                  <c:pt idx="12">
                    <c:v>2010</c:v>
                  </c:pt>
                  <c:pt idx="24">
                    <c:v>2011</c:v>
                  </c:pt>
                  <c:pt idx="36">
                    <c:v>2012</c:v>
                  </c:pt>
                  <c:pt idx="48">
                    <c:v>2013</c:v>
                  </c:pt>
                  <c:pt idx="60">
                    <c:v>2014</c:v>
                  </c:pt>
                  <c:pt idx="72">
                    <c:v>2015</c:v>
                  </c:pt>
                  <c:pt idx="84">
                    <c:v>2016</c:v>
                  </c:pt>
                  <c:pt idx="96">
                    <c:v>2017</c:v>
                  </c:pt>
                  <c:pt idx="108">
                    <c:v>2018</c:v>
                  </c:pt>
                  <c:pt idx="120">
                    <c:v>2019</c:v>
                  </c:pt>
                  <c:pt idx="132">
                    <c:v>2020</c:v>
                  </c:pt>
                  <c:pt idx="144">
                    <c:v>2021</c:v>
                  </c:pt>
                  <c:pt idx="156">
                    <c:v>2022</c:v>
                  </c:pt>
                </c:lvl>
              </c:multiLvlStrCache>
            </c:multiLvlStrRef>
          </c:cat>
          <c:val>
            <c:numRef>
              <c:f>'Carnets de commandes'!$D$149:$D$316</c:f>
              <c:numCache>
                <c:formatCode>0.0</c:formatCode>
                <c:ptCount val="168"/>
                <c:pt idx="0">
                  <c:v>6.4</c:v>
                </c:pt>
                <c:pt idx="1">
                  <c:v>6.1</c:v>
                </c:pt>
                <c:pt idx="2">
                  <c:v>5.7</c:v>
                </c:pt>
                <c:pt idx="3">
                  <c:v>5.9</c:v>
                </c:pt>
                <c:pt idx="4">
                  <c:v>5.9</c:v>
                </c:pt>
                <c:pt idx="5">
                  <c:v>6</c:v>
                </c:pt>
                <c:pt idx="6">
                  <c:v>5.9</c:v>
                </c:pt>
                <c:pt idx="7">
                  <c:v>5.9</c:v>
                </c:pt>
                <c:pt idx="8">
                  <c:v>6</c:v>
                </c:pt>
                <c:pt idx="9">
                  <c:v>6</c:v>
                </c:pt>
                <c:pt idx="10">
                  <c:v>6.1</c:v>
                </c:pt>
                <c:pt idx="11">
                  <c:v>6</c:v>
                </c:pt>
                <c:pt idx="12">
                  <c:v>6.2</c:v>
                </c:pt>
                <c:pt idx="13">
                  <c:v>6.3</c:v>
                </c:pt>
                <c:pt idx="14">
                  <c:v>6.5</c:v>
                </c:pt>
                <c:pt idx="15">
                  <c:v>6.6</c:v>
                </c:pt>
                <c:pt idx="16">
                  <c:v>6.5</c:v>
                </c:pt>
                <c:pt idx="17">
                  <c:v>6.5</c:v>
                </c:pt>
                <c:pt idx="18">
                  <c:v>6.7</c:v>
                </c:pt>
                <c:pt idx="19">
                  <c:v>6.6</c:v>
                </c:pt>
                <c:pt idx="20">
                  <c:v>6.6</c:v>
                </c:pt>
                <c:pt idx="21">
                  <c:v>6.7</c:v>
                </c:pt>
                <c:pt idx="22">
                  <c:v>6.8</c:v>
                </c:pt>
                <c:pt idx="23">
                  <c:v>6.9</c:v>
                </c:pt>
                <c:pt idx="24">
                  <c:v>7</c:v>
                </c:pt>
                <c:pt idx="25">
                  <c:v>7.3</c:v>
                </c:pt>
                <c:pt idx="26">
                  <c:v>6.9</c:v>
                </c:pt>
                <c:pt idx="27">
                  <c:v>6.9</c:v>
                </c:pt>
                <c:pt idx="28">
                  <c:v>6.8</c:v>
                </c:pt>
                <c:pt idx="29">
                  <c:v>6.8</c:v>
                </c:pt>
                <c:pt idx="30">
                  <c:v>7.5</c:v>
                </c:pt>
                <c:pt idx="31">
                  <c:v>7.6</c:v>
                </c:pt>
                <c:pt idx="32">
                  <c:v>7.7</c:v>
                </c:pt>
                <c:pt idx="33">
                  <c:v>7.8</c:v>
                </c:pt>
                <c:pt idx="34">
                  <c:v>7.8</c:v>
                </c:pt>
                <c:pt idx="35">
                  <c:v>7.8</c:v>
                </c:pt>
                <c:pt idx="36">
                  <c:v>7.7</c:v>
                </c:pt>
                <c:pt idx="37">
                  <c:v>7.6</c:v>
                </c:pt>
                <c:pt idx="38">
                  <c:v>7.7</c:v>
                </c:pt>
                <c:pt idx="39">
                  <c:v>7.7</c:v>
                </c:pt>
                <c:pt idx="40">
                  <c:v>7.6</c:v>
                </c:pt>
                <c:pt idx="41">
                  <c:v>7.6</c:v>
                </c:pt>
                <c:pt idx="42">
                  <c:v>7.5</c:v>
                </c:pt>
                <c:pt idx="43">
                  <c:v>7.6</c:v>
                </c:pt>
                <c:pt idx="44">
                  <c:v>7.5</c:v>
                </c:pt>
                <c:pt idx="45">
                  <c:v>7.4</c:v>
                </c:pt>
                <c:pt idx="46">
                  <c:v>7.7</c:v>
                </c:pt>
                <c:pt idx="47">
                  <c:v>7.6</c:v>
                </c:pt>
                <c:pt idx="48">
                  <c:v>7.5</c:v>
                </c:pt>
                <c:pt idx="49">
                  <c:v>7.5</c:v>
                </c:pt>
                <c:pt idx="50">
                  <c:v>7.4</c:v>
                </c:pt>
                <c:pt idx="51">
                  <c:v>7.5</c:v>
                </c:pt>
                <c:pt idx="52">
                  <c:v>7.5</c:v>
                </c:pt>
                <c:pt idx="53">
                  <c:v>7.4</c:v>
                </c:pt>
                <c:pt idx="54">
                  <c:v>7.3</c:v>
                </c:pt>
                <c:pt idx="55">
                  <c:v>7.3</c:v>
                </c:pt>
                <c:pt idx="56">
                  <c:v>7.4</c:v>
                </c:pt>
                <c:pt idx="57">
                  <c:v>7.4</c:v>
                </c:pt>
                <c:pt idx="58">
                  <c:v>7.2</c:v>
                </c:pt>
                <c:pt idx="59">
                  <c:v>6.5</c:v>
                </c:pt>
                <c:pt idx="60">
                  <c:v>7.2</c:v>
                </c:pt>
                <c:pt idx="61">
                  <c:v>7.1</c:v>
                </c:pt>
                <c:pt idx="62">
                  <c:v>7.3</c:v>
                </c:pt>
                <c:pt idx="63">
                  <c:v>7.2</c:v>
                </c:pt>
                <c:pt idx="64">
                  <c:v>7.3</c:v>
                </c:pt>
                <c:pt idx="65">
                  <c:v>7.2</c:v>
                </c:pt>
                <c:pt idx="66">
                  <c:v>7.1</c:v>
                </c:pt>
                <c:pt idx="67">
                  <c:v>6.9</c:v>
                </c:pt>
                <c:pt idx="68">
                  <c:v>6.8</c:v>
                </c:pt>
                <c:pt idx="69">
                  <c:v>6.8</c:v>
                </c:pt>
                <c:pt idx="70">
                  <c:v>6.8</c:v>
                </c:pt>
                <c:pt idx="71">
                  <c:v>6.7</c:v>
                </c:pt>
                <c:pt idx="72">
                  <c:v>6.6</c:v>
                </c:pt>
                <c:pt idx="73">
                  <c:v>6.8</c:v>
                </c:pt>
                <c:pt idx="74">
                  <c:v>6.8</c:v>
                </c:pt>
                <c:pt idx="75">
                  <c:v>6.8</c:v>
                </c:pt>
                <c:pt idx="76">
                  <c:v>6.8</c:v>
                </c:pt>
                <c:pt idx="77">
                  <c:v>7</c:v>
                </c:pt>
                <c:pt idx="78">
                  <c:v>6.9</c:v>
                </c:pt>
                <c:pt idx="79">
                  <c:v>7.1</c:v>
                </c:pt>
                <c:pt idx="80">
                  <c:v>7</c:v>
                </c:pt>
                <c:pt idx="81">
                  <c:v>7</c:v>
                </c:pt>
                <c:pt idx="82">
                  <c:v>7</c:v>
                </c:pt>
                <c:pt idx="83">
                  <c:v>7</c:v>
                </c:pt>
                <c:pt idx="84">
                  <c:v>7.1</c:v>
                </c:pt>
                <c:pt idx="85">
                  <c:v>7.1</c:v>
                </c:pt>
                <c:pt idx="86">
                  <c:v>7.3</c:v>
                </c:pt>
                <c:pt idx="87">
                  <c:v>7.3</c:v>
                </c:pt>
                <c:pt idx="88">
                  <c:v>7.3</c:v>
                </c:pt>
                <c:pt idx="89">
                  <c:v>7.3</c:v>
                </c:pt>
                <c:pt idx="90">
                  <c:v>7.5</c:v>
                </c:pt>
                <c:pt idx="91">
                  <c:v>7.5</c:v>
                </c:pt>
                <c:pt idx="92">
                  <c:v>7.5</c:v>
                </c:pt>
                <c:pt idx="93">
                  <c:v>7.4</c:v>
                </c:pt>
                <c:pt idx="94">
                  <c:v>7.5</c:v>
                </c:pt>
                <c:pt idx="95">
                  <c:v>7.4</c:v>
                </c:pt>
                <c:pt idx="96">
                  <c:v>7.4</c:v>
                </c:pt>
                <c:pt idx="97">
                  <c:v>7.3</c:v>
                </c:pt>
                <c:pt idx="98">
                  <c:v>7.4</c:v>
                </c:pt>
                <c:pt idx="99">
                  <c:v>7.4</c:v>
                </c:pt>
                <c:pt idx="100">
                  <c:v>7.5</c:v>
                </c:pt>
                <c:pt idx="101">
                  <c:v>7.6</c:v>
                </c:pt>
                <c:pt idx="102">
                  <c:v>7.8</c:v>
                </c:pt>
                <c:pt idx="103">
                  <c:v>7.7</c:v>
                </c:pt>
                <c:pt idx="104">
                  <c:v>7.8</c:v>
                </c:pt>
                <c:pt idx="105">
                  <c:v>8.1</c:v>
                </c:pt>
                <c:pt idx="106">
                  <c:v>8.1</c:v>
                </c:pt>
                <c:pt idx="107">
                  <c:v>8.3000000000000007</c:v>
                </c:pt>
                <c:pt idx="108">
                  <c:v>8.1</c:v>
                </c:pt>
                <c:pt idx="109">
                  <c:v>8.1999999999999993</c:v>
                </c:pt>
                <c:pt idx="110">
                  <c:v>8</c:v>
                </c:pt>
                <c:pt idx="111">
                  <c:v>8.1</c:v>
                </c:pt>
                <c:pt idx="112">
                  <c:v>8.1</c:v>
                </c:pt>
                <c:pt idx="113">
                  <c:v>8.1999999999999993</c:v>
                </c:pt>
                <c:pt idx="114">
                  <c:v>8.1</c:v>
                </c:pt>
                <c:pt idx="115">
                  <c:v>7.9</c:v>
                </c:pt>
                <c:pt idx="116">
                  <c:v>7.9</c:v>
                </c:pt>
                <c:pt idx="117">
                  <c:v>8.1</c:v>
                </c:pt>
                <c:pt idx="118">
                  <c:v>8.3000000000000007</c:v>
                </c:pt>
                <c:pt idx="119">
                  <c:v>8.4</c:v>
                </c:pt>
                <c:pt idx="120">
                  <c:v>8.6999999999999993</c:v>
                </c:pt>
                <c:pt idx="121">
                  <c:v>8.9</c:v>
                </c:pt>
                <c:pt idx="122">
                  <c:v>8.8000000000000007</c:v>
                </c:pt>
                <c:pt idx="123">
                  <c:v>8.8000000000000007</c:v>
                </c:pt>
                <c:pt idx="124">
                  <c:v>8.8000000000000007</c:v>
                </c:pt>
                <c:pt idx="125">
                  <c:v>8.8000000000000007</c:v>
                </c:pt>
                <c:pt idx="126">
                  <c:v>8.9</c:v>
                </c:pt>
                <c:pt idx="127">
                  <c:v>9</c:v>
                </c:pt>
                <c:pt idx="128">
                  <c:v>9.1</c:v>
                </c:pt>
                <c:pt idx="129">
                  <c:v>9</c:v>
                </c:pt>
                <c:pt idx="130">
                  <c:v>9</c:v>
                </c:pt>
                <c:pt idx="131">
                  <c:v>9</c:v>
                </c:pt>
                <c:pt idx="132">
                  <c:v>8.9</c:v>
                </c:pt>
                <c:pt idx="133">
                  <c:v>8.8000000000000007</c:v>
                </c:pt>
                <c:pt idx="134">
                  <c:v>8.6</c:v>
                </c:pt>
                <c:pt idx="135">
                  <c:v>8</c:v>
                </c:pt>
                <c:pt idx="136">
                  <c:v>7.8</c:v>
                </c:pt>
                <c:pt idx="137">
                  <c:v>8.6</c:v>
                </c:pt>
                <c:pt idx="138">
                  <c:v>8.6999999999999993</c:v>
                </c:pt>
                <c:pt idx="139">
                  <c:v>8.9</c:v>
                </c:pt>
                <c:pt idx="140">
                  <c:v>8.4</c:v>
                </c:pt>
                <c:pt idx="141">
                  <c:v>9.4</c:v>
                </c:pt>
                <c:pt idx="142">
                  <c:v>9</c:v>
                </c:pt>
                <c:pt idx="143">
                  <c:v>9.4</c:v>
                </c:pt>
                <c:pt idx="144">
                  <c:v>9.1</c:v>
                </c:pt>
                <c:pt idx="145">
                  <c:v>9.3000000000000007</c:v>
                </c:pt>
                <c:pt idx="146">
                  <c:v>9.6999999999999993</c:v>
                </c:pt>
                <c:pt idx="147">
                  <c:v>9.1</c:v>
                </c:pt>
                <c:pt idx="148">
                  <c:v>10.1</c:v>
                </c:pt>
                <c:pt idx="149">
                  <c:v>10</c:v>
                </c:pt>
                <c:pt idx="150">
                  <c:v>10.1</c:v>
                </c:pt>
                <c:pt idx="151">
                  <c:v>10.1</c:v>
                </c:pt>
                <c:pt idx="152">
                  <c:v>9.6999999999999993</c:v>
                </c:pt>
                <c:pt idx="153">
                  <c:v>9.9</c:v>
                </c:pt>
                <c:pt idx="154">
                  <c:v>9.5</c:v>
                </c:pt>
                <c:pt idx="155">
                  <c:v>9.9</c:v>
                </c:pt>
                <c:pt idx="156">
                  <c:v>9.3000000000000007</c:v>
                </c:pt>
                <c:pt idx="157">
                  <c:v>9.6999999999999993</c:v>
                </c:pt>
                <c:pt idx="158">
                  <c:v>9.6</c:v>
                </c:pt>
                <c:pt idx="159">
                  <c:v>9.3000000000000007</c:v>
                </c:pt>
                <c:pt idx="160">
                  <c:v>9.9</c:v>
                </c:pt>
              </c:numCache>
            </c:numRef>
          </c:val>
          <c:smooth val="1"/>
          <c:extLst>
            <c:ext xmlns:c16="http://schemas.microsoft.com/office/drawing/2014/chart" uri="{C3380CC4-5D6E-409C-BE32-E72D297353CC}">
              <c16:uniqueId val="{00000001-CF8B-4F72-A1BC-0C3DCDFEF103}"/>
            </c:ext>
          </c:extLst>
        </c:ser>
        <c:ser>
          <c:idx val="2"/>
          <c:order val="2"/>
          <c:tx>
            <c:strRef>
              <c:f>'Carnets de commandes'!$J$3</c:f>
              <c:strCache>
                <c:ptCount val="1"/>
                <c:pt idx="0">
                  <c:v>Artisans</c:v>
                </c:pt>
              </c:strCache>
            </c:strRef>
          </c:tx>
          <c:spPr>
            <a:ln w="28575" cap="rnd">
              <a:solidFill>
                <a:srgbClr val="00B050"/>
              </a:solidFill>
              <a:round/>
            </a:ln>
            <a:effectLst/>
          </c:spPr>
          <c:marker>
            <c:symbol val="none"/>
          </c:marker>
          <c:cat>
            <c:multiLvlStrRef>
              <c:f>'Carnets de commandes'!$A$149:$B$316</c:f>
              <c:multiLvlStrCache>
                <c:ptCount val="168"/>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lvl>
                <c:lvl>
                  <c:pt idx="0">
                    <c:v>2009</c:v>
                  </c:pt>
                  <c:pt idx="12">
                    <c:v>2010</c:v>
                  </c:pt>
                  <c:pt idx="24">
                    <c:v>2011</c:v>
                  </c:pt>
                  <c:pt idx="36">
                    <c:v>2012</c:v>
                  </c:pt>
                  <c:pt idx="48">
                    <c:v>2013</c:v>
                  </c:pt>
                  <c:pt idx="60">
                    <c:v>2014</c:v>
                  </c:pt>
                  <c:pt idx="72">
                    <c:v>2015</c:v>
                  </c:pt>
                  <c:pt idx="84">
                    <c:v>2016</c:v>
                  </c:pt>
                  <c:pt idx="96">
                    <c:v>2017</c:v>
                  </c:pt>
                  <c:pt idx="108">
                    <c:v>2018</c:v>
                  </c:pt>
                  <c:pt idx="120">
                    <c:v>2019</c:v>
                  </c:pt>
                  <c:pt idx="132">
                    <c:v>2020</c:v>
                  </c:pt>
                  <c:pt idx="144">
                    <c:v>2021</c:v>
                  </c:pt>
                  <c:pt idx="156">
                    <c:v>2022</c:v>
                  </c:pt>
                </c:lvl>
              </c:multiLvlStrCache>
            </c:multiLvlStrRef>
          </c:cat>
          <c:val>
            <c:numRef>
              <c:f>'Carnets de commandes'!$J$149:$J$316</c:f>
              <c:numCache>
                <c:formatCode>0.0</c:formatCode>
                <c:ptCount val="168"/>
                <c:pt idx="0">
                  <c:v>4.218310471354191</c:v>
                </c:pt>
                <c:pt idx="1">
                  <c:v>4.2842215724691011</c:v>
                </c:pt>
                <c:pt idx="2">
                  <c:v>4.3501326735840102</c:v>
                </c:pt>
                <c:pt idx="3">
                  <c:v>4.3019317575332181</c:v>
                </c:pt>
                <c:pt idx="4">
                  <c:v>4.253730841482426</c:v>
                </c:pt>
                <c:pt idx="5">
                  <c:v>4.2055299254316338</c:v>
                </c:pt>
                <c:pt idx="6">
                  <c:v>4.1700900665094576</c:v>
                </c:pt>
                <c:pt idx="7">
                  <c:v>4.1346502075872804</c:v>
                </c:pt>
                <c:pt idx="8">
                  <c:v>4.0992103486651041</c:v>
                </c:pt>
                <c:pt idx="9">
                  <c:v>4.0199985544880006</c:v>
                </c:pt>
                <c:pt idx="10">
                  <c:v>3.940786760310897</c:v>
                </c:pt>
                <c:pt idx="11">
                  <c:v>3.8615749661337935</c:v>
                </c:pt>
                <c:pt idx="12">
                  <c:v>3.9612028032373483</c:v>
                </c:pt>
                <c:pt idx="13">
                  <c:v>4.0608306403409031</c:v>
                </c:pt>
                <c:pt idx="14">
                  <c:v>4.1604584774444584</c:v>
                </c:pt>
                <c:pt idx="15">
                  <c:v>4.2102613873954509</c:v>
                </c:pt>
                <c:pt idx="16">
                  <c:v>4.2600642973464442</c:v>
                </c:pt>
                <c:pt idx="17">
                  <c:v>4.3098672072974367</c:v>
                </c:pt>
                <c:pt idx="18">
                  <c:v>4.2477429953003565</c:v>
                </c:pt>
                <c:pt idx="19">
                  <c:v>4.1856187833032763</c:v>
                </c:pt>
                <c:pt idx="20">
                  <c:v>4.1234945713061961</c:v>
                </c:pt>
                <c:pt idx="21">
                  <c:v>4.0688270296411515</c:v>
                </c:pt>
                <c:pt idx="22">
                  <c:v>4.0141594879761078</c:v>
                </c:pt>
                <c:pt idx="23">
                  <c:v>3.9594919463110632</c:v>
                </c:pt>
                <c:pt idx="24">
                  <c:v>4.04198136185921</c:v>
                </c:pt>
                <c:pt idx="25">
                  <c:v>4.1244707774073577</c:v>
                </c:pt>
                <c:pt idx="26">
                  <c:v>4.2069601929555045</c:v>
                </c:pt>
                <c:pt idx="27">
                  <c:v>4.1990819903469738</c:v>
                </c:pt>
                <c:pt idx="28">
                  <c:v>4.1912037877384423</c:v>
                </c:pt>
                <c:pt idx="29">
                  <c:v>4.1833255851299116</c:v>
                </c:pt>
                <c:pt idx="30">
                  <c:v>4.1040959338963905</c:v>
                </c:pt>
                <c:pt idx="31">
                  <c:v>4.0248662826628694</c:v>
                </c:pt>
                <c:pt idx="32">
                  <c:v>3.9456366314293478</c:v>
                </c:pt>
                <c:pt idx="33">
                  <c:v>3.9066095628692157</c:v>
                </c:pt>
                <c:pt idx="34">
                  <c:v>3.867582494309084</c:v>
                </c:pt>
                <c:pt idx="35">
                  <c:v>3.8285554257489518</c:v>
                </c:pt>
                <c:pt idx="36">
                  <c:v>3.8724357171615473</c:v>
                </c:pt>
                <c:pt idx="37">
                  <c:v>3.9163160085741424</c:v>
                </c:pt>
                <c:pt idx="38">
                  <c:v>3.9601962999867379</c:v>
                </c:pt>
                <c:pt idx="39">
                  <c:v>3.9171506880303602</c:v>
                </c:pt>
                <c:pt idx="40">
                  <c:v>3.8741050760739828</c:v>
                </c:pt>
                <c:pt idx="41">
                  <c:v>3.831059464117605</c:v>
                </c:pt>
                <c:pt idx="42">
                  <c:v>3.764584459717391</c:v>
                </c:pt>
                <c:pt idx="43">
                  <c:v>3.6981094553171765</c:v>
                </c:pt>
                <c:pt idx="44">
                  <c:v>3.6316344509169625</c:v>
                </c:pt>
                <c:pt idx="45">
                  <c:v>3.6033176130930484</c:v>
                </c:pt>
                <c:pt idx="46">
                  <c:v>3.5750007752691348</c:v>
                </c:pt>
                <c:pt idx="47">
                  <c:v>3.5466839374452208</c:v>
                </c:pt>
                <c:pt idx="48">
                  <c:v>3.5929759968697068</c:v>
                </c:pt>
                <c:pt idx="49">
                  <c:v>3.6392680562941924</c:v>
                </c:pt>
                <c:pt idx="50">
                  <c:v>3.6855601157186784</c:v>
                </c:pt>
                <c:pt idx="51">
                  <c:v>3.6713164051265288</c:v>
                </c:pt>
                <c:pt idx="52">
                  <c:v>3.6570726945343797</c:v>
                </c:pt>
                <c:pt idx="53">
                  <c:v>3.6428289839422301</c:v>
                </c:pt>
                <c:pt idx="54">
                  <c:v>3.6066898075142317</c:v>
                </c:pt>
                <c:pt idx="55">
                  <c:v>3.5705506310862334</c:v>
                </c:pt>
                <c:pt idx="56">
                  <c:v>3.534411454658235</c:v>
                </c:pt>
                <c:pt idx="57">
                  <c:v>3.5308735052541729</c:v>
                </c:pt>
                <c:pt idx="58">
                  <c:v>3.5273355558501103</c:v>
                </c:pt>
                <c:pt idx="59">
                  <c:v>3.5237976064460481</c:v>
                </c:pt>
                <c:pt idx="60">
                  <c:v>3.5027600087956241</c:v>
                </c:pt>
                <c:pt idx="61">
                  <c:v>3.4817224111451996</c:v>
                </c:pt>
                <c:pt idx="62">
                  <c:v>3.4606848134947756</c:v>
                </c:pt>
                <c:pt idx="63">
                  <c:v>3.4390555334104334</c:v>
                </c:pt>
                <c:pt idx="64">
                  <c:v>3.4174262533260906</c:v>
                </c:pt>
                <c:pt idx="65">
                  <c:v>3.3957969732417483</c:v>
                </c:pt>
                <c:pt idx="66">
                  <c:v>3.3462749340486395</c:v>
                </c:pt>
                <c:pt idx="67">
                  <c:v>3.2967528948555302</c:v>
                </c:pt>
                <c:pt idx="68">
                  <c:v>3.2472308556624214</c:v>
                </c:pt>
                <c:pt idx="69">
                  <c:v>3.2543991356969961</c:v>
                </c:pt>
                <c:pt idx="70">
                  <c:v>3.2615674157315713</c:v>
                </c:pt>
                <c:pt idx="71">
                  <c:v>3.268735695766146</c:v>
                </c:pt>
                <c:pt idx="72">
                  <c:v>3.3746669451659748</c:v>
                </c:pt>
                <c:pt idx="73">
                  <c:v>3.480598194565804</c:v>
                </c:pt>
                <c:pt idx="74">
                  <c:v>3.5865294439656328</c:v>
                </c:pt>
                <c:pt idx="75">
                  <c:v>3.5942424105117952</c:v>
                </c:pt>
                <c:pt idx="76">
                  <c:v>3.601955377057958</c:v>
                </c:pt>
                <c:pt idx="77">
                  <c:v>3.6096683436041204</c:v>
                </c:pt>
                <c:pt idx="78">
                  <c:v>3.5828449058066374</c:v>
                </c:pt>
                <c:pt idx="79">
                  <c:v>3.5560214680091544</c:v>
                </c:pt>
                <c:pt idx="80">
                  <c:v>3.5291980302116714</c:v>
                </c:pt>
                <c:pt idx="81">
                  <c:v>3.5056700433435934</c:v>
                </c:pt>
                <c:pt idx="82">
                  <c:v>3.4821420564755159</c:v>
                </c:pt>
                <c:pt idx="83">
                  <c:v>3.4586140696074379</c:v>
                </c:pt>
                <c:pt idx="84">
                  <c:v>3.5367748395420691</c:v>
                </c:pt>
                <c:pt idx="85">
                  <c:v>3.6149356094767002</c:v>
                </c:pt>
                <c:pt idx="86">
                  <c:v>3.6930963794113314</c:v>
                </c:pt>
                <c:pt idx="87">
                  <c:v>3.8241417348097979</c:v>
                </c:pt>
                <c:pt idx="88">
                  <c:v>3.9551870902082644</c:v>
                </c:pt>
                <c:pt idx="89">
                  <c:v>4.0862324456067309</c:v>
                </c:pt>
                <c:pt idx="90">
                  <c:v>4.0072714321650551</c:v>
                </c:pt>
                <c:pt idx="91">
                  <c:v>3.9283104187233788</c:v>
                </c:pt>
                <c:pt idx="92">
                  <c:v>3.849349405281703</c:v>
                </c:pt>
                <c:pt idx="93">
                  <c:v>3.8380277893838155</c:v>
                </c:pt>
                <c:pt idx="94">
                  <c:v>3.8267061734859285</c:v>
                </c:pt>
                <c:pt idx="95">
                  <c:v>3.815384557588041</c:v>
                </c:pt>
                <c:pt idx="96">
                  <c:v>3.9287930157753714</c:v>
                </c:pt>
                <c:pt idx="97">
                  <c:v>4.0422014739627015</c:v>
                </c:pt>
                <c:pt idx="98">
                  <c:v>4.1556099321500319</c:v>
                </c:pt>
                <c:pt idx="99">
                  <c:v>4.2380157948272279</c:v>
                </c:pt>
                <c:pt idx="100">
                  <c:v>4.3204216575044248</c:v>
                </c:pt>
                <c:pt idx="101">
                  <c:v>4.4028275201816207</c:v>
                </c:pt>
                <c:pt idx="102">
                  <c:v>4.351716752948998</c:v>
                </c:pt>
                <c:pt idx="103">
                  <c:v>4.3006059857163761</c:v>
                </c:pt>
                <c:pt idx="104">
                  <c:v>4.2494952184837533</c:v>
                </c:pt>
                <c:pt idx="105">
                  <c:v>4.2705323235257522</c:v>
                </c:pt>
                <c:pt idx="106">
                  <c:v>4.291569428567751</c:v>
                </c:pt>
                <c:pt idx="107">
                  <c:v>4.3126065336097499</c:v>
                </c:pt>
                <c:pt idx="108">
                  <c:v>4.392469617565486</c:v>
                </c:pt>
                <c:pt idx="109">
                  <c:v>4.4723327015212222</c:v>
                </c:pt>
                <c:pt idx="110">
                  <c:v>4.5521957854769584</c:v>
                </c:pt>
                <c:pt idx="111">
                  <c:v>4.5707913564960636</c:v>
                </c:pt>
                <c:pt idx="112">
                  <c:v>4.5893869275151689</c:v>
                </c:pt>
                <c:pt idx="113">
                  <c:v>4.6079824985342741</c:v>
                </c:pt>
                <c:pt idx="114">
                  <c:v>4.4960633256218001</c:v>
                </c:pt>
                <c:pt idx="115">
                  <c:v>4.3841441527093261</c:v>
                </c:pt>
                <c:pt idx="116">
                  <c:v>4.2722249797968521</c:v>
                </c:pt>
                <c:pt idx="117">
                  <c:v>4.3103018512745424</c:v>
                </c:pt>
                <c:pt idx="118">
                  <c:v>4.3483787227522326</c:v>
                </c:pt>
                <c:pt idx="119">
                  <c:v>4.3864555942299228</c:v>
                </c:pt>
                <c:pt idx="120">
                  <c:v>4.411358424043069</c:v>
                </c:pt>
                <c:pt idx="121">
                  <c:v>4.4362612538562152</c:v>
                </c:pt>
                <c:pt idx="122">
                  <c:v>4.4611640836693613</c:v>
                </c:pt>
                <c:pt idx="123">
                  <c:v>4.4871226444222172</c:v>
                </c:pt>
                <c:pt idx="124">
                  <c:v>4.5130812051750739</c:v>
                </c:pt>
                <c:pt idx="125">
                  <c:v>4.5390397659279298</c:v>
                </c:pt>
                <c:pt idx="126">
                  <c:v>4.4613544887604588</c:v>
                </c:pt>
                <c:pt idx="127">
                  <c:v>4.3836692115929887</c:v>
                </c:pt>
                <c:pt idx="128">
                  <c:v>4.3059839344255177</c:v>
                </c:pt>
                <c:pt idx="129">
                  <c:v>4.3420474514642571</c:v>
                </c:pt>
                <c:pt idx="130">
                  <c:v>4.3781109685029973</c:v>
                </c:pt>
                <c:pt idx="131">
                  <c:v>4.4141744855417366</c:v>
                </c:pt>
                <c:pt idx="132">
                  <c:v>4.3449753805703724</c:v>
                </c:pt>
                <c:pt idx="133">
                  <c:v>4.275776275599009</c:v>
                </c:pt>
                <c:pt idx="134">
                  <c:v>4.2065771706276447</c:v>
                </c:pt>
                <c:pt idx="135">
                  <c:v>4.2169127410714466</c:v>
                </c:pt>
                <c:pt idx="136">
                  <c:v>4.2272483115152495</c:v>
                </c:pt>
                <c:pt idx="137">
                  <c:v>4.2375838819590514</c:v>
                </c:pt>
                <c:pt idx="138">
                  <c:v>4.2443262588595427</c:v>
                </c:pt>
                <c:pt idx="139">
                  <c:v>4.2510686357600349</c:v>
                </c:pt>
                <c:pt idx="140">
                  <c:v>4.2578110126605262</c:v>
                </c:pt>
                <c:pt idx="141">
                  <c:v>4.2442618924929514</c:v>
                </c:pt>
                <c:pt idx="142">
                  <c:v>4.2307127723253757</c:v>
                </c:pt>
                <c:pt idx="143">
                  <c:v>4.2171636521578009</c:v>
                </c:pt>
                <c:pt idx="144">
                  <c:v>4.3407068470349497</c:v>
                </c:pt>
                <c:pt idx="145">
                  <c:v>4.4642500419120985</c:v>
                </c:pt>
                <c:pt idx="146">
                  <c:v>4.5877932367892473</c:v>
                </c:pt>
                <c:pt idx="147">
                  <c:v>4.6209660006127411</c:v>
                </c:pt>
                <c:pt idx="148">
                  <c:v>4.6541387644362358</c:v>
                </c:pt>
                <c:pt idx="149">
                  <c:v>4.6873115282597295</c:v>
                </c:pt>
                <c:pt idx="150">
                  <c:v>4.6704749207587968</c:v>
                </c:pt>
                <c:pt idx="151">
                  <c:v>4.6536383132578631</c:v>
                </c:pt>
                <c:pt idx="152">
                  <c:v>4.6368017057569304</c:v>
                </c:pt>
                <c:pt idx="153">
                  <c:v>4.6045344705046203</c:v>
                </c:pt>
                <c:pt idx="154">
                  <c:v>4.572267235252311</c:v>
                </c:pt>
                <c:pt idx="155">
                  <c:v>4.5400000000000009</c:v>
                </c:pt>
                <c:pt idx="156">
                  <c:v>4.5666666666666673</c:v>
                </c:pt>
                <c:pt idx="157">
                  <c:v>4.5933333333333337</c:v>
                </c:pt>
                <c:pt idx="158">
                  <c:v>4.62</c:v>
                </c:pt>
              </c:numCache>
            </c:numRef>
          </c:val>
          <c:smooth val="1"/>
          <c:extLst>
            <c:ext xmlns:c16="http://schemas.microsoft.com/office/drawing/2014/chart" uri="{C3380CC4-5D6E-409C-BE32-E72D297353CC}">
              <c16:uniqueId val="{00000002-CF8B-4F72-A1BC-0C3DCDFEF103}"/>
            </c:ext>
          </c:extLst>
        </c:ser>
        <c:dLbls>
          <c:showLegendKey val="0"/>
          <c:showVal val="0"/>
          <c:showCatName val="0"/>
          <c:showSerName val="0"/>
          <c:showPercent val="0"/>
          <c:showBubbleSize val="0"/>
        </c:dLbls>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11"/>
          <c:min val="2"/>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t>En mois de CA</a:t>
                </a:r>
              </a:p>
            </c:rich>
          </c:tx>
          <c:layout>
            <c:manualLayout>
              <c:xMode val="edge"/>
              <c:yMode val="edge"/>
              <c:x val="4.1666273585389364E-3"/>
              <c:y val="0.2800692110148199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chemeClr val="accent1">
                    <a:lumMod val="60000"/>
                    <a:lumOff val="40000"/>
                  </a:schemeClr>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6.5620714986815015E-2"/>
          <c:y val="0.92781462176382878"/>
          <c:w val="0.90729574573944316"/>
          <c:h val="5.340603551316648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sz="800">
          <a:latin typeface="Arial" panose="020B0604020202020204" pitchFamily="34" charset="0"/>
          <a:cs typeface="Arial" panose="020B0604020202020204" pitchFamily="34" charset="0"/>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607049704204618E-2"/>
          <c:y val="5.9741771273211085E-2"/>
          <c:w val="0.83635325715349806"/>
          <c:h val="0.66726002198183609"/>
        </c:manualLayout>
      </c:layout>
      <c:lineChart>
        <c:grouping val="standard"/>
        <c:varyColors val="0"/>
        <c:ser>
          <c:idx val="0"/>
          <c:order val="0"/>
          <c:tx>
            <c:strRef>
              <c:f>'Créations et défaillances'!$E$3</c:f>
              <c:strCache>
                <c:ptCount val="1"/>
                <c:pt idx="0">
                  <c:v>Créations hors micro-entrepreneurs</c:v>
                </c:pt>
              </c:strCache>
            </c:strRef>
          </c:tx>
          <c:spPr>
            <a:ln w="19050" cap="rnd">
              <a:solidFill>
                <a:srgbClr val="00B050"/>
              </a:solidFill>
              <a:prstDash val="sysDot"/>
              <a:round/>
            </a:ln>
            <a:effectLst/>
          </c:spPr>
          <c:marker>
            <c:symbol val="none"/>
          </c:marker>
          <c:trendline>
            <c:spPr>
              <a:ln w="28575" cap="rnd">
                <a:solidFill>
                  <a:srgbClr val="00B050"/>
                </a:solidFill>
                <a:prstDash val="solid"/>
              </a:ln>
              <a:effectLst/>
            </c:spPr>
            <c:trendlineType val="poly"/>
            <c:order val="3"/>
            <c:dispRSqr val="0"/>
            <c:dispEq val="0"/>
          </c:trendline>
          <c:cat>
            <c:multiLvlStrRef>
              <c:f>'Créations et défaillances'!$A$112:$B$279</c:f>
              <c:multiLvlStrCache>
                <c:ptCount val="168"/>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lvl>
                <c:lvl>
                  <c:pt idx="0">
                    <c:v>2009</c:v>
                  </c:pt>
                  <c:pt idx="12">
                    <c:v>2010</c:v>
                  </c:pt>
                  <c:pt idx="24">
                    <c:v>2011</c:v>
                  </c:pt>
                  <c:pt idx="36">
                    <c:v>2012</c:v>
                  </c:pt>
                  <c:pt idx="48">
                    <c:v>2013</c:v>
                  </c:pt>
                  <c:pt idx="60">
                    <c:v>2014</c:v>
                  </c:pt>
                  <c:pt idx="72">
                    <c:v>2015</c:v>
                  </c:pt>
                  <c:pt idx="84">
                    <c:v>2016</c:v>
                  </c:pt>
                  <c:pt idx="96">
                    <c:v>2017</c:v>
                  </c:pt>
                  <c:pt idx="108">
                    <c:v>2018</c:v>
                  </c:pt>
                  <c:pt idx="120">
                    <c:v>2019</c:v>
                  </c:pt>
                  <c:pt idx="132">
                    <c:v>2020</c:v>
                  </c:pt>
                  <c:pt idx="144">
                    <c:v>2021</c:v>
                  </c:pt>
                  <c:pt idx="156">
                    <c:v>2022</c:v>
                  </c:pt>
                </c:lvl>
              </c:multiLvlStrCache>
            </c:multiLvlStrRef>
          </c:cat>
          <c:val>
            <c:numRef>
              <c:f>'Créations et défaillances'!$E$112:$E$279</c:f>
              <c:numCache>
                <c:formatCode>#,##0</c:formatCode>
                <c:ptCount val="168"/>
                <c:pt idx="0">
                  <c:v>4323</c:v>
                </c:pt>
                <c:pt idx="1">
                  <c:v>4182</c:v>
                </c:pt>
                <c:pt idx="2">
                  <c:v>4351</c:v>
                </c:pt>
                <c:pt idx="3">
                  <c:v>3842</c:v>
                </c:pt>
                <c:pt idx="4">
                  <c:v>3017</c:v>
                </c:pt>
                <c:pt idx="5">
                  <c:v>3275</c:v>
                </c:pt>
                <c:pt idx="6">
                  <c:v>3176</c:v>
                </c:pt>
                <c:pt idx="7">
                  <c:v>2279</c:v>
                </c:pt>
                <c:pt idx="8">
                  <c:v>3375</c:v>
                </c:pt>
                <c:pt idx="9">
                  <c:v>3713</c:v>
                </c:pt>
                <c:pt idx="10">
                  <c:v>2863</c:v>
                </c:pt>
                <c:pt idx="11">
                  <c:v>3329</c:v>
                </c:pt>
                <c:pt idx="12">
                  <c:v>3881</c:v>
                </c:pt>
                <c:pt idx="13">
                  <c:v>3832</c:v>
                </c:pt>
                <c:pt idx="14">
                  <c:v>4458</c:v>
                </c:pt>
                <c:pt idx="15">
                  <c:v>4002</c:v>
                </c:pt>
                <c:pt idx="16">
                  <c:v>3549</c:v>
                </c:pt>
                <c:pt idx="17">
                  <c:v>3917</c:v>
                </c:pt>
                <c:pt idx="18">
                  <c:v>3120</c:v>
                </c:pt>
                <c:pt idx="19">
                  <c:v>2643</c:v>
                </c:pt>
                <c:pt idx="20">
                  <c:v>3717</c:v>
                </c:pt>
                <c:pt idx="21">
                  <c:v>3905</c:v>
                </c:pt>
                <c:pt idx="22">
                  <c:v>3009</c:v>
                </c:pt>
                <c:pt idx="23">
                  <c:v>3344</c:v>
                </c:pt>
                <c:pt idx="24">
                  <c:v>3985</c:v>
                </c:pt>
                <c:pt idx="25">
                  <c:v>4243</c:v>
                </c:pt>
                <c:pt idx="26">
                  <c:v>4752</c:v>
                </c:pt>
                <c:pt idx="27">
                  <c:v>4037</c:v>
                </c:pt>
                <c:pt idx="28">
                  <c:v>3898</c:v>
                </c:pt>
                <c:pt idx="29">
                  <c:v>3390</c:v>
                </c:pt>
                <c:pt idx="30">
                  <c:v>2982</c:v>
                </c:pt>
                <c:pt idx="31">
                  <c:v>2665</c:v>
                </c:pt>
                <c:pt idx="32">
                  <c:v>3633</c:v>
                </c:pt>
                <c:pt idx="33">
                  <c:v>3597</c:v>
                </c:pt>
                <c:pt idx="34">
                  <c:v>3205</c:v>
                </c:pt>
                <c:pt idx="35">
                  <c:v>3388</c:v>
                </c:pt>
                <c:pt idx="36">
                  <c:v>4057</c:v>
                </c:pt>
                <c:pt idx="37">
                  <c:v>3924</c:v>
                </c:pt>
                <c:pt idx="38">
                  <c:v>4332</c:v>
                </c:pt>
                <c:pt idx="39">
                  <c:v>3463</c:v>
                </c:pt>
                <c:pt idx="40">
                  <c:v>2933</c:v>
                </c:pt>
                <c:pt idx="41">
                  <c:v>3497</c:v>
                </c:pt>
                <c:pt idx="42">
                  <c:v>3007</c:v>
                </c:pt>
                <c:pt idx="43">
                  <c:v>2447</c:v>
                </c:pt>
                <c:pt idx="44">
                  <c:v>3084</c:v>
                </c:pt>
                <c:pt idx="45">
                  <c:v>3558</c:v>
                </c:pt>
                <c:pt idx="46">
                  <c:v>2828</c:v>
                </c:pt>
                <c:pt idx="47">
                  <c:v>3019</c:v>
                </c:pt>
                <c:pt idx="48">
                  <c:v>4599</c:v>
                </c:pt>
                <c:pt idx="49">
                  <c:v>4452</c:v>
                </c:pt>
                <c:pt idx="50">
                  <c:v>4808</c:v>
                </c:pt>
                <c:pt idx="51">
                  <c:v>4364</c:v>
                </c:pt>
                <c:pt idx="52">
                  <c:v>3766</c:v>
                </c:pt>
                <c:pt idx="53">
                  <c:v>4005</c:v>
                </c:pt>
                <c:pt idx="54">
                  <c:v>3711</c:v>
                </c:pt>
                <c:pt idx="55">
                  <c:v>2685</c:v>
                </c:pt>
                <c:pt idx="56">
                  <c:v>3329</c:v>
                </c:pt>
                <c:pt idx="57">
                  <c:v>4409</c:v>
                </c:pt>
                <c:pt idx="58">
                  <c:v>3444</c:v>
                </c:pt>
                <c:pt idx="59">
                  <c:v>3376</c:v>
                </c:pt>
                <c:pt idx="60">
                  <c:v>4691</c:v>
                </c:pt>
                <c:pt idx="61">
                  <c:v>4611</c:v>
                </c:pt>
                <c:pt idx="62">
                  <c:v>4562</c:v>
                </c:pt>
                <c:pt idx="63">
                  <c:v>4409</c:v>
                </c:pt>
                <c:pt idx="64">
                  <c:v>3776</c:v>
                </c:pt>
                <c:pt idx="65">
                  <c:v>3402</c:v>
                </c:pt>
                <c:pt idx="66">
                  <c:v>3582</c:v>
                </c:pt>
                <c:pt idx="67">
                  <c:v>2458</c:v>
                </c:pt>
                <c:pt idx="68">
                  <c:v>3331</c:v>
                </c:pt>
                <c:pt idx="69">
                  <c:v>4082</c:v>
                </c:pt>
                <c:pt idx="70">
                  <c:v>3047</c:v>
                </c:pt>
                <c:pt idx="71">
                  <c:v>3267</c:v>
                </c:pt>
                <c:pt idx="72">
                  <c:v>3658</c:v>
                </c:pt>
                <c:pt idx="73">
                  <c:v>3120</c:v>
                </c:pt>
                <c:pt idx="74">
                  <c:v>3186</c:v>
                </c:pt>
                <c:pt idx="75">
                  <c:v>3213</c:v>
                </c:pt>
                <c:pt idx="76">
                  <c:v>2416</c:v>
                </c:pt>
                <c:pt idx="77">
                  <c:v>2783</c:v>
                </c:pt>
                <c:pt idx="78">
                  <c:v>2882</c:v>
                </c:pt>
                <c:pt idx="79">
                  <c:v>1874</c:v>
                </c:pt>
                <c:pt idx="80">
                  <c:v>2661</c:v>
                </c:pt>
                <c:pt idx="81">
                  <c:v>3160</c:v>
                </c:pt>
                <c:pt idx="82">
                  <c:v>2408</c:v>
                </c:pt>
                <c:pt idx="83">
                  <c:v>2684</c:v>
                </c:pt>
                <c:pt idx="84">
                  <c:v>3222</c:v>
                </c:pt>
                <c:pt idx="85">
                  <c:v>3198</c:v>
                </c:pt>
                <c:pt idx="86">
                  <c:v>3523</c:v>
                </c:pt>
                <c:pt idx="87">
                  <c:v>3403</c:v>
                </c:pt>
                <c:pt idx="88">
                  <c:v>2615</c:v>
                </c:pt>
                <c:pt idx="89">
                  <c:v>2944</c:v>
                </c:pt>
                <c:pt idx="90">
                  <c:v>2654</c:v>
                </c:pt>
                <c:pt idx="91">
                  <c:v>1891</c:v>
                </c:pt>
                <c:pt idx="92">
                  <c:v>2589</c:v>
                </c:pt>
                <c:pt idx="93">
                  <c:v>3062</c:v>
                </c:pt>
                <c:pt idx="94">
                  <c:v>2614</c:v>
                </c:pt>
                <c:pt idx="95">
                  <c:v>3452</c:v>
                </c:pt>
                <c:pt idx="96">
                  <c:v>3291</c:v>
                </c:pt>
                <c:pt idx="97">
                  <c:v>3452</c:v>
                </c:pt>
                <c:pt idx="98">
                  <c:v>3909</c:v>
                </c:pt>
                <c:pt idx="99">
                  <c:v>3289</c:v>
                </c:pt>
                <c:pt idx="100">
                  <c:v>2940</c:v>
                </c:pt>
                <c:pt idx="101">
                  <c:v>3136</c:v>
                </c:pt>
                <c:pt idx="102">
                  <c:v>2822</c:v>
                </c:pt>
                <c:pt idx="103">
                  <c:v>2260</c:v>
                </c:pt>
                <c:pt idx="104">
                  <c:v>2749</c:v>
                </c:pt>
                <c:pt idx="105">
                  <c:v>3295</c:v>
                </c:pt>
                <c:pt idx="106">
                  <c:v>3193</c:v>
                </c:pt>
                <c:pt idx="107">
                  <c:v>3082</c:v>
                </c:pt>
                <c:pt idx="108">
                  <c:v>3323</c:v>
                </c:pt>
                <c:pt idx="109">
                  <c:v>3572</c:v>
                </c:pt>
                <c:pt idx="110">
                  <c:v>3971</c:v>
                </c:pt>
                <c:pt idx="111">
                  <c:v>3299</c:v>
                </c:pt>
                <c:pt idx="112">
                  <c:v>2905</c:v>
                </c:pt>
                <c:pt idx="113">
                  <c:v>3519</c:v>
                </c:pt>
                <c:pt idx="114">
                  <c:v>3053</c:v>
                </c:pt>
                <c:pt idx="115">
                  <c:v>2340</c:v>
                </c:pt>
                <c:pt idx="116">
                  <c:v>2822</c:v>
                </c:pt>
                <c:pt idx="117">
                  <c:v>3630</c:v>
                </c:pt>
                <c:pt idx="118">
                  <c:v>3079</c:v>
                </c:pt>
                <c:pt idx="119">
                  <c:v>3072</c:v>
                </c:pt>
                <c:pt idx="120">
                  <c:v>3859</c:v>
                </c:pt>
                <c:pt idx="121">
                  <c:v>3929</c:v>
                </c:pt>
                <c:pt idx="122">
                  <c:v>4154</c:v>
                </c:pt>
                <c:pt idx="123">
                  <c:v>3558</c:v>
                </c:pt>
                <c:pt idx="124">
                  <c:v>3509</c:v>
                </c:pt>
                <c:pt idx="125">
                  <c:v>3291</c:v>
                </c:pt>
                <c:pt idx="126">
                  <c:v>3652</c:v>
                </c:pt>
                <c:pt idx="127">
                  <c:v>2520</c:v>
                </c:pt>
                <c:pt idx="128">
                  <c:v>3069</c:v>
                </c:pt>
                <c:pt idx="129">
                  <c:v>3925</c:v>
                </c:pt>
                <c:pt idx="130">
                  <c:v>3272</c:v>
                </c:pt>
                <c:pt idx="131">
                  <c:v>3247</c:v>
                </c:pt>
                <c:pt idx="132">
                  <c:v>3953</c:v>
                </c:pt>
                <c:pt idx="133">
                  <c:v>4195</c:v>
                </c:pt>
                <c:pt idx="134">
                  <c:v>2870</c:v>
                </c:pt>
                <c:pt idx="135">
                  <c:v>1372</c:v>
                </c:pt>
                <c:pt idx="136">
                  <c:v>1903</c:v>
                </c:pt>
                <c:pt idx="137">
                  <c:v>3296</c:v>
                </c:pt>
                <c:pt idx="138">
                  <c:v>3746</c:v>
                </c:pt>
                <c:pt idx="139">
                  <c:v>2746</c:v>
                </c:pt>
                <c:pt idx="140">
                  <c:v>3509</c:v>
                </c:pt>
                <c:pt idx="141">
                  <c:v>4227</c:v>
                </c:pt>
                <c:pt idx="142">
                  <c:v>3339</c:v>
                </c:pt>
                <c:pt idx="143">
                  <c:v>3785</c:v>
                </c:pt>
                <c:pt idx="144">
                  <c:v>3950</c:v>
                </c:pt>
                <c:pt idx="145">
                  <c:v>4187</c:v>
                </c:pt>
                <c:pt idx="146">
                  <c:v>4711</c:v>
                </c:pt>
                <c:pt idx="147">
                  <c:v>4148</c:v>
                </c:pt>
                <c:pt idx="148">
                  <c:v>3475</c:v>
                </c:pt>
                <c:pt idx="149">
                  <c:v>4087</c:v>
                </c:pt>
                <c:pt idx="150">
                  <c:v>3657</c:v>
                </c:pt>
                <c:pt idx="151">
                  <c:v>2455</c:v>
                </c:pt>
                <c:pt idx="152">
                  <c:v>3460</c:v>
                </c:pt>
                <c:pt idx="153">
                  <c:v>4135</c:v>
                </c:pt>
                <c:pt idx="154">
                  <c:v>3391</c:v>
                </c:pt>
                <c:pt idx="155">
                  <c:v>4098</c:v>
                </c:pt>
                <c:pt idx="156">
                  <c:v>3911</c:v>
                </c:pt>
                <c:pt idx="157">
                  <c:v>4284</c:v>
                </c:pt>
                <c:pt idx="158">
                  <c:v>4865</c:v>
                </c:pt>
                <c:pt idx="159">
                  <c:v>4081</c:v>
                </c:pt>
              </c:numCache>
            </c:numRef>
          </c:val>
          <c:smooth val="1"/>
          <c:extLst>
            <c:ext xmlns:c16="http://schemas.microsoft.com/office/drawing/2014/chart" uri="{C3380CC4-5D6E-409C-BE32-E72D297353CC}">
              <c16:uniqueId val="{00000000-7E2C-4C58-9D39-98B2E6418674}"/>
            </c:ext>
          </c:extLst>
        </c:ser>
        <c:dLbls>
          <c:showLegendKey val="0"/>
          <c:showVal val="0"/>
          <c:showCatName val="0"/>
          <c:showSerName val="0"/>
          <c:showPercent val="0"/>
          <c:showBubbleSize val="0"/>
        </c:dLbls>
        <c:marker val="1"/>
        <c:smooth val="0"/>
        <c:axId val="86812127"/>
        <c:axId val="86826687"/>
      </c:lineChart>
      <c:lineChart>
        <c:grouping val="standard"/>
        <c:varyColors val="0"/>
        <c:ser>
          <c:idx val="1"/>
          <c:order val="1"/>
          <c:tx>
            <c:strRef>
              <c:f>'Créations et défaillances'!$F$3</c:f>
              <c:strCache>
                <c:ptCount val="1"/>
                <c:pt idx="0">
                  <c:v>Défaillances</c:v>
                </c:pt>
              </c:strCache>
            </c:strRef>
          </c:tx>
          <c:spPr>
            <a:ln w="19050" cap="rnd">
              <a:solidFill>
                <a:srgbClr val="FF0000"/>
              </a:solidFill>
              <a:prstDash val="sysDot"/>
              <a:round/>
            </a:ln>
            <a:effectLst/>
          </c:spPr>
          <c:marker>
            <c:symbol val="none"/>
          </c:marker>
          <c:trendline>
            <c:spPr>
              <a:ln w="28575" cap="rnd">
                <a:solidFill>
                  <a:srgbClr val="FF0000"/>
                </a:solidFill>
                <a:prstDash val="solid"/>
              </a:ln>
              <a:effectLst/>
            </c:spPr>
            <c:trendlineType val="poly"/>
            <c:order val="3"/>
            <c:dispRSqr val="0"/>
            <c:dispEq val="0"/>
          </c:trendline>
          <c:cat>
            <c:multiLvlStrRef>
              <c:f>'Créations et défaillances'!$A$112:$B$279</c:f>
              <c:multiLvlStrCache>
                <c:ptCount val="168"/>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lvl>
                <c:lvl>
                  <c:pt idx="0">
                    <c:v>2009</c:v>
                  </c:pt>
                  <c:pt idx="12">
                    <c:v>2010</c:v>
                  </c:pt>
                  <c:pt idx="24">
                    <c:v>2011</c:v>
                  </c:pt>
                  <c:pt idx="36">
                    <c:v>2012</c:v>
                  </c:pt>
                  <c:pt idx="48">
                    <c:v>2013</c:v>
                  </c:pt>
                  <c:pt idx="60">
                    <c:v>2014</c:v>
                  </c:pt>
                  <c:pt idx="72">
                    <c:v>2015</c:v>
                  </c:pt>
                  <c:pt idx="84">
                    <c:v>2016</c:v>
                  </c:pt>
                  <c:pt idx="96">
                    <c:v>2017</c:v>
                  </c:pt>
                  <c:pt idx="108">
                    <c:v>2018</c:v>
                  </c:pt>
                  <c:pt idx="120">
                    <c:v>2019</c:v>
                  </c:pt>
                  <c:pt idx="132">
                    <c:v>2020</c:v>
                  </c:pt>
                  <c:pt idx="144">
                    <c:v>2021</c:v>
                  </c:pt>
                  <c:pt idx="156">
                    <c:v>2022</c:v>
                  </c:pt>
                </c:lvl>
              </c:multiLvlStrCache>
            </c:multiLvlStrRef>
          </c:cat>
          <c:val>
            <c:numRef>
              <c:f>'Créations et défaillances'!$F$112:$F$279</c:f>
              <c:numCache>
                <c:formatCode>#,##0</c:formatCode>
                <c:ptCount val="168"/>
                <c:pt idx="0">
                  <c:v>1379</c:v>
                </c:pt>
                <c:pt idx="1">
                  <c:v>1438</c:v>
                </c:pt>
                <c:pt idx="2">
                  <c:v>1445</c:v>
                </c:pt>
                <c:pt idx="3">
                  <c:v>1485</c:v>
                </c:pt>
                <c:pt idx="4">
                  <c:v>1461</c:v>
                </c:pt>
                <c:pt idx="5">
                  <c:v>1491</c:v>
                </c:pt>
                <c:pt idx="6">
                  <c:v>1456</c:v>
                </c:pt>
                <c:pt idx="7">
                  <c:v>1307</c:v>
                </c:pt>
                <c:pt idx="8">
                  <c:v>1505</c:v>
                </c:pt>
                <c:pt idx="9">
                  <c:v>1427</c:v>
                </c:pt>
                <c:pt idx="10">
                  <c:v>1450</c:v>
                </c:pt>
                <c:pt idx="11">
                  <c:v>1441</c:v>
                </c:pt>
                <c:pt idx="12">
                  <c:v>1471</c:v>
                </c:pt>
                <c:pt idx="13">
                  <c:v>1458</c:v>
                </c:pt>
                <c:pt idx="14">
                  <c:v>1465</c:v>
                </c:pt>
                <c:pt idx="15">
                  <c:v>1331</c:v>
                </c:pt>
                <c:pt idx="16">
                  <c:v>1336</c:v>
                </c:pt>
                <c:pt idx="17">
                  <c:v>1364</c:v>
                </c:pt>
                <c:pt idx="18">
                  <c:v>1305</c:v>
                </c:pt>
                <c:pt idx="19">
                  <c:v>1300</c:v>
                </c:pt>
                <c:pt idx="20">
                  <c:v>1386</c:v>
                </c:pt>
                <c:pt idx="21">
                  <c:v>1332</c:v>
                </c:pt>
                <c:pt idx="22">
                  <c:v>1303</c:v>
                </c:pt>
                <c:pt idx="23">
                  <c:v>1228</c:v>
                </c:pt>
                <c:pt idx="24">
                  <c:v>1374</c:v>
                </c:pt>
                <c:pt idx="25">
                  <c:v>1322</c:v>
                </c:pt>
                <c:pt idx="26">
                  <c:v>1278</c:v>
                </c:pt>
                <c:pt idx="27">
                  <c:v>1284</c:v>
                </c:pt>
                <c:pt idx="28">
                  <c:v>1390</c:v>
                </c:pt>
                <c:pt idx="29">
                  <c:v>1317</c:v>
                </c:pt>
                <c:pt idx="30">
                  <c:v>1216</c:v>
                </c:pt>
                <c:pt idx="31">
                  <c:v>1339</c:v>
                </c:pt>
                <c:pt idx="32">
                  <c:v>1236</c:v>
                </c:pt>
                <c:pt idx="33">
                  <c:v>1240</c:v>
                </c:pt>
                <c:pt idx="34">
                  <c:v>1290</c:v>
                </c:pt>
                <c:pt idx="35">
                  <c:v>1219</c:v>
                </c:pt>
                <c:pt idx="36">
                  <c:v>1371</c:v>
                </c:pt>
                <c:pt idx="37">
                  <c:v>1213</c:v>
                </c:pt>
                <c:pt idx="38">
                  <c:v>1247</c:v>
                </c:pt>
                <c:pt idx="39">
                  <c:v>1246</c:v>
                </c:pt>
                <c:pt idx="40">
                  <c:v>1289</c:v>
                </c:pt>
                <c:pt idx="41">
                  <c:v>1252</c:v>
                </c:pt>
                <c:pt idx="42">
                  <c:v>1332</c:v>
                </c:pt>
                <c:pt idx="43">
                  <c:v>1309</c:v>
                </c:pt>
                <c:pt idx="44">
                  <c:v>1277</c:v>
                </c:pt>
                <c:pt idx="45">
                  <c:v>1351</c:v>
                </c:pt>
                <c:pt idx="46">
                  <c:v>1203</c:v>
                </c:pt>
                <c:pt idx="47">
                  <c:v>1592</c:v>
                </c:pt>
                <c:pt idx="48">
                  <c:v>1285</c:v>
                </c:pt>
                <c:pt idx="49">
                  <c:v>1331</c:v>
                </c:pt>
                <c:pt idx="50">
                  <c:v>1294</c:v>
                </c:pt>
                <c:pt idx="51">
                  <c:v>1362</c:v>
                </c:pt>
                <c:pt idx="52">
                  <c:v>1321</c:v>
                </c:pt>
                <c:pt idx="53">
                  <c:v>1284</c:v>
                </c:pt>
                <c:pt idx="54">
                  <c:v>1330</c:v>
                </c:pt>
                <c:pt idx="55">
                  <c:v>1305</c:v>
                </c:pt>
                <c:pt idx="56">
                  <c:v>1340</c:v>
                </c:pt>
                <c:pt idx="57">
                  <c:v>1332</c:v>
                </c:pt>
                <c:pt idx="58">
                  <c:v>1322</c:v>
                </c:pt>
                <c:pt idx="59">
                  <c:v>1334</c:v>
                </c:pt>
                <c:pt idx="60">
                  <c:v>1294</c:v>
                </c:pt>
                <c:pt idx="61">
                  <c:v>1433</c:v>
                </c:pt>
                <c:pt idx="62">
                  <c:v>1306</c:v>
                </c:pt>
                <c:pt idx="63">
                  <c:v>1342</c:v>
                </c:pt>
                <c:pt idx="64">
                  <c:v>1273</c:v>
                </c:pt>
                <c:pt idx="65">
                  <c:v>1389</c:v>
                </c:pt>
                <c:pt idx="66">
                  <c:v>1421</c:v>
                </c:pt>
                <c:pt idx="67">
                  <c:v>1317</c:v>
                </c:pt>
                <c:pt idx="68">
                  <c:v>1325</c:v>
                </c:pt>
                <c:pt idx="69">
                  <c:v>1371</c:v>
                </c:pt>
                <c:pt idx="70">
                  <c:v>1334</c:v>
                </c:pt>
                <c:pt idx="71">
                  <c:v>1144</c:v>
                </c:pt>
                <c:pt idx="72">
                  <c:v>1574</c:v>
                </c:pt>
                <c:pt idx="73">
                  <c:v>1421</c:v>
                </c:pt>
                <c:pt idx="74">
                  <c:v>1455</c:v>
                </c:pt>
                <c:pt idx="75">
                  <c:v>1418</c:v>
                </c:pt>
                <c:pt idx="76">
                  <c:v>942</c:v>
                </c:pt>
                <c:pt idx="77">
                  <c:v>1408</c:v>
                </c:pt>
                <c:pt idx="78">
                  <c:v>1278</c:v>
                </c:pt>
                <c:pt idx="79">
                  <c:v>1226</c:v>
                </c:pt>
                <c:pt idx="80">
                  <c:v>1344</c:v>
                </c:pt>
                <c:pt idx="81">
                  <c:v>1181</c:v>
                </c:pt>
                <c:pt idx="82">
                  <c:v>1275</c:v>
                </c:pt>
                <c:pt idx="83">
                  <c:v>1277</c:v>
                </c:pt>
                <c:pt idx="84">
                  <c:v>1272</c:v>
                </c:pt>
                <c:pt idx="85">
                  <c:v>1172</c:v>
                </c:pt>
                <c:pt idx="86">
                  <c:v>1254</c:v>
                </c:pt>
                <c:pt idx="87">
                  <c:v>1146</c:v>
                </c:pt>
                <c:pt idx="88">
                  <c:v>1198</c:v>
                </c:pt>
                <c:pt idx="89">
                  <c:v>1180</c:v>
                </c:pt>
                <c:pt idx="90">
                  <c:v>1110</c:v>
                </c:pt>
                <c:pt idx="91">
                  <c:v>1119</c:v>
                </c:pt>
                <c:pt idx="92">
                  <c:v>1069</c:v>
                </c:pt>
                <c:pt idx="93">
                  <c:v>1087</c:v>
                </c:pt>
                <c:pt idx="94">
                  <c:v>1115</c:v>
                </c:pt>
                <c:pt idx="95">
                  <c:v>942</c:v>
                </c:pt>
                <c:pt idx="96">
                  <c:v>1012</c:v>
                </c:pt>
                <c:pt idx="97">
                  <c:v>1052</c:v>
                </c:pt>
                <c:pt idx="98">
                  <c:v>1068</c:v>
                </c:pt>
                <c:pt idx="99">
                  <c:v>1020</c:v>
                </c:pt>
                <c:pt idx="100">
                  <c:v>1095</c:v>
                </c:pt>
                <c:pt idx="101">
                  <c:v>966</c:v>
                </c:pt>
                <c:pt idx="102">
                  <c:v>1016</c:v>
                </c:pt>
                <c:pt idx="103">
                  <c:v>1049</c:v>
                </c:pt>
                <c:pt idx="104">
                  <c:v>984</c:v>
                </c:pt>
                <c:pt idx="105">
                  <c:v>979</c:v>
                </c:pt>
                <c:pt idx="106">
                  <c:v>920</c:v>
                </c:pt>
                <c:pt idx="107">
                  <c:v>1014</c:v>
                </c:pt>
                <c:pt idx="108">
                  <c:v>950</c:v>
                </c:pt>
                <c:pt idx="109">
                  <c:v>944</c:v>
                </c:pt>
                <c:pt idx="110">
                  <c:v>938</c:v>
                </c:pt>
                <c:pt idx="111">
                  <c:v>1005</c:v>
                </c:pt>
                <c:pt idx="112">
                  <c:v>1022</c:v>
                </c:pt>
                <c:pt idx="113">
                  <c:v>1006</c:v>
                </c:pt>
                <c:pt idx="114">
                  <c:v>979</c:v>
                </c:pt>
                <c:pt idx="115">
                  <c:v>1014</c:v>
                </c:pt>
                <c:pt idx="116">
                  <c:v>1113</c:v>
                </c:pt>
                <c:pt idx="117">
                  <c:v>1014</c:v>
                </c:pt>
                <c:pt idx="118" formatCode="0">
                  <c:v>920</c:v>
                </c:pt>
                <c:pt idx="119">
                  <c:v>986</c:v>
                </c:pt>
                <c:pt idx="120">
                  <c:v>990</c:v>
                </c:pt>
                <c:pt idx="121" formatCode="0">
                  <c:v>819</c:v>
                </c:pt>
                <c:pt idx="122" formatCode="0">
                  <c:v>984</c:v>
                </c:pt>
                <c:pt idx="123" formatCode="0">
                  <c:v>1018</c:v>
                </c:pt>
                <c:pt idx="124" formatCode="0">
                  <c:v>902</c:v>
                </c:pt>
                <c:pt idx="125" formatCode="0">
                  <c:v>991</c:v>
                </c:pt>
                <c:pt idx="126" formatCode="0">
                  <c:v>937</c:v>
                </c:pt>
                <c:pt idx="127" formatCode="0">
                  <c:v>954</c:v>
                </c:pt>
                <c:pt idx="128" formatCode="0">
                  <c:v>892</c:v>
                </c:pt>
                <c:pt idx="129" formatCode="0">
                  <c:v>891</c:v>
                </c:pt>
                <c:pt idx="130" formatCode="0">
                  <c:v>909</c:v>
                </c:pt>
                <c:pt idx="131">
                  <c:v>848</c:v>
                </c:pt>
                <c:pt idx="132">
                  <c:v>749</c:v>
                </c:pt>
                <c:pt idx="133">
                  <c:v>692</c:v>
                </c:pt>
                <c:pt idx="134">
                  <c:v>505</c:v>
                </c:pt>
                <c:pt idx="135">
                  <c:v>249</c:v>
                </c:pt>
                <c:pt idx="136">
                  <c:v>292</c:v>
                </c:pt>
                <c:pt idx="137">
                  <c:v>515</c:v>
                </c:pt>
                <c:pt idx="138" formatCode="0">
                  <c:v>577</c:v>
                </c:pt>
                <c:pt idx="139">
                  <c:v>783</c:v>
                </c:pt>
                <c:pt idx="140">
                  <c:v>447</c:v>
                </c:pt>
                <c:pt idx="141">
                  <c:v>429</c:v>
                </c:pt>
                <c:pt idx="142">
                  <c:v>429</c:v>
                </c:pt>
                <c:pt idx="143">
                  <c:v>411</c:v>
                </c:pt>
                <c:pt idx="144">
                  <c:v>479</c:v>
                </c:pt>
                <c:pt idx="145">
                  <c:v>318</c:v>
                </c:pt>
                <c:pt idx="146">
                  <c:v>510</c:v>
                </c:pt>
                <c:pt idx="147">
                  <c:v>486</c:v>
                </c:pt>
                <c:pt idx="148">
                  <c:v>540</c:v>
                </c:pt>
                <c:pt idx="149">
                  <c:v>456</c:v>
                </c:pt>
                <c:pt idx="150">
                  <c:v>495</c:v>
                </c:pt>
                <c:pt idx="151">
                  <c:v>788</c:v>
                </c:pt>
                <c:pt idx="152">
                  <c:v>474</c:v>
                </c:pt>
                <c:pt idx="153">
                  <c:v>467</c:v>
                </c:pt>
                <c:pt idx="154">
                  <c:v>504</c:v>
                </c:pt>
                <c:pt idx="155">
                  <c:v>488</c:v>
                </c:pt>
                <c:pt idx="156">
                  <c:v>494</c:v>
                </c:pt>
                <c:pt idx="157">
                  <c:v>545</c:v>
                </c:pt>
                <c:pt idx="158">
                  <c:v>628</c:v>
                </c:pt>
                <c:pt idx="159">
                  <c:v>612</c:v>
                </c:pt>
              </c:numCache>
            </c:numRef>
          </c:val>
          <c:smooth val="1"/>
          <c:extLst>
            <c:ext xmlns:c16="http://schemas.microsoft.com/office/drawing/2014/chart" uri="{C3380CC4-5D6E-409C-BE32-E72D297353CC}">
              <c16:uniqueId val="{00000001-7E2C-4C58-9D39-98B2E6418674}"/>
            </c:ext>
          </c:extLst>
        </c:ser>
        <c:dLbls>
          <c:showLegendKey val="0"/>
          <c:showVal val="0"/>
          <c:showCatName val="0"/>
          <c:showSerName val="0"/>
          <c:showPercent val="0"/>
          <c:showBubbleSize val="0"/>
        </c:dLbls>
        <c:marker val="1"/>
        <c:smooth val="0"/>
        <c:axId val="101616863"/>
        <c:axId val="10161644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6000"/>
          <c:min val="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b="0">
                    <a:latin typeface="Arial" panose="020B0604020202020204" pitchFamily="34" charset="0"/>
                    <a:cs typeface="Arial" panose="020B0604020202020204" pitchFamily="34" charset="0"/>
                  </a:rPr>
                  <a:t>En  cumul</a:t>
                </a:r>
                <a:r>
                  <a:rPr lang="fr-FR" sz="1200" b="0" baseline="0">
                    <a:latin typeface="Arial" panose="020B0604020202020204" pitchFamily="34" charset="0"/>
                    <a:cs typeface="Arial" panose="020B0604020202020204" pitchFamily="34" charset="0"/>
                  </a:rPr>
                  <a:t> mensuel</a:t>
                </a:r>
                <a:endParaRPr lang="fr-FR" sz="1200" b="0">
                  <a:latin typeface="Arial" panose="020B0604020202020204" pitchFamily="34" charset="0"/>
                  <a:cs typeface="Arial" panose="020B0604020202020204" pitchFamily="34" charset="0"/>
                </a:endParaRPr>
              </a:p>
            </c:rich>
          </c:tx>
          <c:layout>
            <c:manualLayout>
              <c:xMode val="edge"/>
              <c:yMode val="edge"/>
              <c:x val="7.8106958851158095E-4"/>
              <c:y val="0.230748423670966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1000"/>
      </c:valAx>
      <c:valAx>
        <c:axId val="101616447"/>
        <c:scaling>
          <c:orientation val="minMax"/>
          <c:max val="1800"/>
          <c:min val="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crossAx val="101616863"/>
        <c:crosses val="max"/>
        <c:crossBetween val="between"/>
        <c:majorUnit val="300"/>
      </c:valAx>
      <c:catAx>
        <c:axId val="101616863"/>
        <c:scaling>
          <c:orientation val="minMax"/>
        </c:scaling>
        <c:delete val="1"/>
        <c:axPos val="b"/>
        <c:numFmt formatCode="General" sourceLinked="1"/>
        <c:majorTickMark val="out"/>
        <c:minorTickMark val="none"/>
        <c:tickLblPos val="nextTo"/>
        <c:crossAx val="101616447"/>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egendEntry>
        <c:idx val="2"/>
        <c:delete val="1"/>
      </c:legendEntry>
      <c:legendEntry>
        <c:idx val="3"/>
        <c:delete val="1"/>
      </c:legendEntry>
      <c:layout>
        <c:manualLayout>
          <c:xMode val="edge"/>
          <c:yMode val="edge"/>
          <c:x val="8.7406475709832995E-2"/>
          <c:y val="0.91894858730893936"/>
          <c:w val="0.83377676319512317"/>
          <c:h val="6.909248108692296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607049704204618E-2"/>
          <c:y val="5.0925925925925923E-2"/>
          <c:w val="0.82932393848571961"/>
          <c:h val="0.79432116439990474"/>
        </c:manualLayout>
      </c:layout>
      <c:lineChart>
        <c:grouping val="standard"/>
        <c:varyColors val="0"/>
        <c:ser>
          <c:idx val="0"/>
          <c:order val="0"/>
          <c:tx>
            <c:v>Effectifs salariés</c:v>
          </c:tx>
          <c:spPr>
            <a:ln w="28575" cap="rnd">
              <a:solidFill>
                <a:srgbClr val="00B050"/>
              </a:solidFill>
              <a:prstDash val="solid"/>
              <a:round/>
            </a:ln>
            <a:effectLst/>
          </c:spPr>
          <c:marker>
            <c:symbol val="none"/>
          </c:marker>
          <c:dPt>
            <c:idx val="36"/>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1-DE67-4440-81E0-B6E557862A8F}"/>
              </c:ext>
            </c:extLst>
          </c:dPt>
          <c:dPt>
            <c:idx val="37"/>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3-DE67-4440-81E0-B6E557862A8F}"/>
              </c:ext>
            </c:extLst>
          </c:dPt>
          <c:dPt>
            <c:idx val="38"/>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5-DE67-4440-81E0-B6E557862A8F}"/>
              </c:ext>
            </c:extLst>
          </c:dPt>
          <c:dPt>
            <c:idx val="40"/>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7-DE67-4440-81E0-B6E557862A8F}"/>
              </c:ext>
            </c:extLst>
          </c:dPt>
          <c:dPt>
            <c:idx val="41"/>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9-DE67-4440-81E0-B6E557862A8F}"/>
              </c:ext>
            </c:extLst>
          </c:dPt>
          <c:dPt>
            <c:idx val="42"/>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B-DE67-4440-81E0-B6E557862A8F}"/>
              </c:ext>
            </c:extLst>
          </c:dPt>
          <c:dPt>
            <c:idx val="43"/>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D-DE67-4440-81E0-B6E557862A8F}"/>
              </c:ext>
            </c:extLst>
          </c:dPt>
          <c:dPt>
            <c:idx val="46"/>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0F-DE67-4440-81E0-B6E557862A8F}"/>
              </c:ext>
            </c:extLst>
          </c:dPt>
          <c:dPt>
            <c:idx val="47"/>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1-DE67-4440-81E0-B6E557862A8F}"/>
              </c:ext>
            </c:extLst>
          </c:dPt>
          <c:dPt>
            <c:idx val="48"/>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3-DE67-4440-81E0-B6E557862A8F}"/>
              </c:ext>
            </c:extLst>
          </c:dPt>
          <c:dPt>
            <c:idx val="50"/>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5-DE67-4440-81E0-B6E557862A8F}"/>
              </c:ext>
            </c:extLst>
          </c:dPt>
          <c:dPt>
            <c:idx val="52"/>
            <c:marker>
              <c:symbol val="none"/>
            </c:marker>
            <c:bubble3D val="0"/>
            <c:spPr>
              <a:ln w="28575" cap="rnd">
                <a:solidFill>
                  <a:srgbClr val="00B050"/>
                </a:solidFill>
                <a:prstDash val="solid"/>
                <a:round/>
              </a:ln>
              <a:effectLst/>
            </c:spPr>
            <c:extLst>
              <c:ext xmlns:c16="http://schemas.microsoft.com/office/drawing/2014/chart" uri="{C3380CC4-5D6E-409C-BE32-E72D297353CC}">
                <c16:uniqueId val="{00000017-DE67-4440-81E0-B6E557862A8F}"/>
              </c:ext>
            </c:extLst>
          </c:dPt>
          <c:cat>
            <c:multiLvlStrRef>
              <c:f>Emploi!$A$59:$B$114</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Emploi!$G$59:$G$114</c:f>
              <c:numCache>
                <c:formatCode>#,##0</c:formatCode>
                <c:ptCount val="56"/>
                <c:pt idx="0">
                  <c:v>1271.533209926379</c:v>
                </c:pt>
                <c:pt idx="1">
                  <c:v>1262.6618587209784</c:v>
                </c:pt>
                <c:pt idx="2">
                  <c:v>1252.6510679112141</c:v>
                </c:pt>
                <c:pt idx="3">
                  <c:v>1247.2794240620724</c:v>
                </c:pt>
                <c:pt idx="4">
                  <c:v>1237.3555751508829</c:v>
                </c:pt>
                <c:pt idx="5">
                  <c:v>1233.5395835477273</c:v>
                </c:pt>
                <c:pt idx="6">
                  <c:v>1230.697887673037</c:v>
                </c:pt>
                <c:pt idx="7">
                  <c:v>1228.1809570411683</c:v>
                </c:pt>
                <c:pt idx="8">
                  <c:v>1225.8452660178148</c:v>
                </c:pt>
                <c:pt idx="9">
                  <c:v>1223.1703408192041</c:v>
                </c:pt>
                <c:pt idx="10">
                  <c:v>1219.8469489057791</c:v>
                </c:pt>
                <c:pt idx="11">
                  <c:v>1219.1984821909641</c:v>
                </c:pt>
                <c:pt idx="12">
                  <c:v>1214.9022656650407</c:v>
                </c:pt>
                <c:pt idx="13">
                  <c:v>1209.6569221068721</c:v>
                </c:pt>
                <c:pt idx="14">
                  <c:v>1205.2992520739322</c:v>
                </c:pt>
                <c:pt idx="15">
                  <c:v>1199.7311181429534</c:v>
                </c:pt>
                <c:pt idx="16">
                  <c:v>1184.650271069733</c:v>
                </c:pt>
                <c:pt idx="17">
                  <c:v>1180.3944272165036</c:v>
                </c:pt>
                <c:pt idx="18">
                  <c:v>1176.3794801851548</c:v>
                </c:pt>
                <c:pt idx="19">
                  <c:v>1171.0797501037746</c:v>
                </c:pt>
                <c:pt idx="20">
                  <c:v>1163.4461436589518</c:v>
                </c:pt>
                <c:pt idx="21">
                  <c:v>1154.1513948528611</c:v>
                </c:pt>
                <c:pt idx="22">
                  <c:v>1142.6130859901277</c:v>
                </c:pt>
                <c:pt idx="23">
                  <c:v>1129.7927428093128</c:v>
                </c:pt>
                <c:pt idx="24">
                  <c:v>1121.7977578115983</c:v>
                </c:pt>
                <c:pt idx="25">
                  <c:v>1112.7251020262627</c:v>
                </c:pt>
                <c:pt idx="26">
                  <c:v>1104.5356251226851</c:v>
                </c:pt>
                <c:pt idx="27">
                  <c:v>1101.8860884774101</c:v>
                </c:pt>
                <c:pt idx="28">
                  <c:v>1100.7684885959541</c:v>
                </c:pt>
                <c:pt idx="29">
                  <c:v>1099.6437798789534</c:v>
                </c:pt>
                <c:pt idx="30">
                  <c:v>1098.7600801727388</c:v>
                </c:pt>
                <c:pt idx="31">
                  <c:v>1095.4662903586652</c:v>
                </c:pt>
                <c:pt idx="32">
                  <c:v>1096.7052435620774</c:v>
                </c:pt>
                <c:pt idx="33">
                  <c:v>1101.9874843907353</c:v>
                </c:pt>
                <c:pt idx="34">
                  <c:v>1104.3084689972666</c:v>
                </c:pt>
                <c:pt idx="35">
                  <c:v>1109.5106758739748</c:v>
                </c:pt>
                <c:pt idx="36">
                  <c:v>1113.6502825901762</c:v>
                </c:pt>
                <c:pt idx="37">
                  <c:v>1118.913506267294</c:v>
                </c:pt>
                <c:pt idx="38">
                  <c:v>1127.0475792228399</c:v>
                </c:pt>
                <c:pt idx="39">
                  <c:v>1134.8626689252271</c:v>
                </c:pt>
                <c:pt idx="40">
                  <c:v>1150.3484195764036</c:v>
                </c:pt>
                <c:pt idx="41">
                  <c:v>1158.4780903861308</c:v>
                </c:pt>
                <c:pt idx="42">
                  <c:v>1170.3537859807323</c:v>
                </c:pt>
                <c:pt idx="43">
                  <c:v>1181.1136444053714</c:v>
                </c:pt>
                <c:pt idx="44">
                  <c:v>1179.3801113353254</c:v>
                </c:pt>
                <c:pt idx="45">
                  <c:v>1187.8487667886207</c:v>
                </c:pt>
                <c:pt idx="46">
                  <c:v>1204.3067198393642</c:v>
                </c:pt>
                <c:pt idx="47">
                  <c:v>1216.1308802835879</c:v>
                </c:pt>
                <c:pt idx="48">
                  <c:v>1233.8671209499232</c:v>
                </c:pt>
                <c:pt idx="49">
                  <c:v>1241.7765255713969</c:v>
                </c:pt>
                <c:pt idx="50">
                  <c:v>1250.4049669766412</c:v>
                </c:pt>
                <c:pt idx="51">
                  <c:v>1255.4382244630337</c:v>
                </c:pt>
                <c:pt idx="52">
                  <c:v>1257.1958699344723</c:v>
                </c:pt>
              </c:numCache>
            </c:numRef>
          </c:val>
          <c:smooth val="1"/>
          <c:extLst>
            <c:ext xmlns:c16="http://schemas.microsoft.com/office/drawing/2014/chart" uri="{C3380CC4-5D6E-409C-BE32-E72D297353CC}">
              <c16:uniqueId val="{00000018-DE67-4440-81E0-B6E557862A8F}"/>
            </c:ext>
          </c:extLst>
        </c:ser>
        <c:dLbls>
          <c:showLegendKey val="0"/>
          <c:showVal val="0"/>
          <c:showCatName val="0"/>
          <c:showSerName val="0"/>
          <c:showPercent val="0"/>
          <c:showBubbleSize val="0"/>
        </c:dLbls>
        <c:marker val="1"/>
        <c:smooth val="0"/>
        <c:axId val="86812127"/>
        <c:axId val="86826687"/>
      </c:lineChart>
      <c:lineChart>
        <c:grouping val="standard"/>
        <c:varyColors val="0"/>
        <c:ser>
          <c:idx val="1"/>
          <c:order val="1"/>
          <c:tx>
            <c:v>Effectifs intérimaires ETP</c:v>
          </c:tx>
          <c:spPr>
            <a:ln w="28575" cap="rnd">
              <a:solidFill>
                <a:srgbClr val="0070C0"/>
              </a:solidFill>
              <a:round/>
            </a:ln>
            <a:effectLst/>
          </c:spPr>
          <c:marker>
            <c:symbol val="none"/>
          </c:marker>
          <c:dPt>
            <c:idx val="36"/>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A-DE67-4440-81E0-B6E557862A8F}"/>
              </c:ext>
            </c:extLst>
          </c:dPt>
          <c:dPt>
            <c:idx val="37"/>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C-DE67-4440-81E0-B6E557862A8F}"/>
              </c:ext>
            </c:extLst>
          </c:dPt>
          <c:dPt>
            <c:idx val="38"/>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1E-DE67-4440-81E0-B6E557862A8F}"/>
              </c:ext>
            </c:extLst>
          </c:dPt>
          <c:dPt>
            <c:idx val="40"/>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0-DE67-4440-81E0-B6E557862A8F}"/>
              </c:ext>
            </c:extLst>
          </c:dPt>
          <c:dPt>
            <c:idx val="41"/>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2-DE67-4440-81E0-B6E557862A8F}"/>
              </c:ext>
            </c:extLst>
          </c:dPt>
          <c:dPt>
            <c:idx val="42"/>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4-DE67-4440-81E0-B6E557862A8F}"/>
              </c:ext>
            </c:extLst>
          </c:dPt>
          <c:dPt>
            <c:idx val="43"/>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6-DE67-4440-81E0-B6E557862A8F}"/>
              </c:ext>
            </c:extLst>
          </c:dPt>
          <c:dPt>
            <c:idx val="46"/>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8-DE67-4440-81E0-B6E557862A8F}"/>
              </c:ext>
            </c:extLst>
          </c:dPt>
          <c:dPt>
            <c:idx val="47"/>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A-DE67-4440-81E0-B6E557862A8F}"/>
              </c:ext>
            </c:extLst>
          </c:dPt>
          <c:dPt>
            <c:idx val="48"/>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C-DE67-4440-81E0-B6E557862A8F}"/>
              </c:ext>
            </c:extLst>
          </c:dPt>
          <c:dPt>
            <c:idx val="49"/>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2E-DE67-4440-81E0-B6E557862A8F}"/>
              </c:ext>
            </c:extLst>
          </c:dPt>
          <c:dPt>
            <c:idx val="50"/>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30-DE67-4440-81E0-B6E557862A8F}"/>
              </c:ext>
            </c:extLst>
          </c:dPt>
          <c:dPt>
            <c:idx val="52"/>
            <c:marker>
              <c:symbol val="none"/>
            </c:marker>
            <c:bubble3D val="0"/>
            <c:spPr>
              <a:ln w="28575" cap="rnd">
                <a:solidFill>
                  <a:srgbClr val="0070C0"/>
                </a:solidFill>
                <a:prstDash val="solid"/>
                <a:round/>
              </a:ln>
              <a:effectLst/>
            </c:spPr>
            <c:extLst>
              <c:ext xmlns:c16="http://schemas.microsoft.com/office/drawing/2014/chart" uri="{C3380CC4-5D6E-409C-BE32-E72D297353CC}">
                <c16:uniqueId val="{00000032-DE67-4440-81E0-B6E557862A8F}"/>
              </c:ext>
            </c:extLst>
          </c:dPt>
          <c:cat>
            <c:multiLvlStrRef>
              <c:f>Emploi!$A$59:$B$114</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pt idx="52">
                    <c:v>2022</c:v>
                  </c:pt>
                </c:lvl>
              </c:multiLvlStrCache>
            </c:multiLvlStrRef>
          </c:cat>
          <c:val>
            <c:numRef>
              <c:f>Emploi!$I$59:$I$114</c:f>
              <c:numCache>
                <c:formatCode>#,##0</c:formatCode>
                <c:ptCount val="56"/>
                <c:pt idx="0">
                  <c:v>95.4873073920092</c:v>
                </c:pt>
                <c:pt idx="1">
                  <c:v>89.780716222134643</c:v>
                </c:pt>
                <c:pt idx="2">
                  <c:v>88.912926500705879</c:v>
                </c:pt>
                <c:pt idx="3">
                  <c:v>87.809079406220832</c:v>
                </c:pt>
                <c:pt idx="4">
                  <c:v>88.143202238530122</c:v>
                </c:pt>
                <c:pt idx="5">
                  <c:v>92.617638098981374</c:v>
                </c:pt>
                <c:pt idx="6">
                  <c:v>91.880047397739588</c:v>
                </c:pt>
                <c:pt idx="7">
                  <c:v>94.209340793354855</c:v>
                </c:pt>
                <c:pt idx="8">
                  <c:v>103.63961581015688</c:v>
                </c:pt>
                <c:pt idx="9">
                  <c:v>102.29133241190259</c:v>
                </c:pt>
                <c:pt idx="10">
                  <c:v>96.471279052789654</c:v>
                </c:pt>
                <c:pt idx="11">
                  <c:v>97.404245409548196</c:v>
                </c:pt>
                <c:pt idx="12">
                  <c:v>97.589482205844348</c:v>
                </c:pt>
                <c:pt idx="13">
                  <c:v>95.755790831138242</c:v>
                </c:pt>
                <c:pt idx="14">
                  <c:v>90.778370622390554</c:v>
                </c:pt>
                <c:pt idx="15">
                  <c:v>88.944726425437239</c:v>
                </c:pt>
                <c:pt idx="16">
                  <c:v>90.926290434721949</c:v>
                </c:pt>
                <c:pt idx="17">
                  <c:v>89.012418533923721</c:v>
                </c:pt>
                <c:pt idx="18">
                  <c:v>90.346015486469938</c:v>
                </c:pt>
                <c:pt idx="19">
                  <c:v>90.600142535421156</c:v>
                </c:pt>
                <c:pt idx="20">
                  <c:v>91.015509433294724</c:v>
                </c:pt>
                <c:pt idx="21">
                  <c:v>84.249476864642801</c:v>
                </c:pt>
                <c:pt idx="22">
                  <c:v>82.450019909627912</c:v>
                </c:pt>
                <c:pt idx="23">
                  <c:v>79.548116043392326</c:v>
                </c:pt>
                <c:pt idx="24">
                  <c:v>82.744602652720033</c:v>
                </c:pt>
                <c:pt idx="25">
                  <c:v>82.338095792422266</c:v>
                </c:pt>
                <c:pt idx="26">
                  <c:v>82.634142682895117</c:v>
                </c:pt>
                <c:pt idx="27">
                  <c:v>84.294975070841659</c:v>
                </c:pt>
                <c:pt idx="28">
                  <c:v>87.905268991755193</c:v>
                </c:pt>
                <c:pt idx="29">
                  <c:v>87.127840941512602</c:v>
                </c:pt>
                <c:pt idx="30">
                  <c:v>89.407429247997896</c:v>
                </c:pt>
                <c:pt idx="31">
                  <c:v>93.474688907452759</c:v>
                </c:pt>
                <c:pt idx="32" formatCode="0">
                  <c:v>103.59620748319639</c:v>
                </c:pt>
                <c:pt idx="33" formatCode="0">
                  <c:v>103.37781018063376</c:v>
                </c:pt>
                <c:pt idx="34" formatCode="0">
                  <c:v>103.94556432397839</c:v>
                </c:pt>
                <c:pt idx="35" formatCode="0">
                  <c:v>111.66287771844227</c:v>
                </c:pt>
                <c:pt idx="36" formatCode="0">
                  <c:v>115.09937129123333</c:v>
                </c:pt>
                <c:pt idx="37" formatCode="0">
                  <c:v>108.60865405047271</c:v>
                </c:pt>
                <c:pt idx="38" formatCode="0">
                  <c:v>109.07152038489633</c:v>
                </c:pt>
                <c:pt idx="39" formatCode="0">
                  <c:v>115.38044675961834</c:v>
                </c:pt>
                <c:pt idx="40" formatCode="0">
                  <c:v>120.94449460559505</c:v>
                </c:pt>
                <c:pt idx="41" formatCode="0">
                  <c:v>115.32245674348442</c:v>
                </c:pt>
                <c:pt idx="42" formatCode="0">
                  <c:v>109.45747300774416</c:v>
                </c:pt>
                <c:pt idx="43" formatCode="0">
                  <c:v>115.3073215491293</c:v>
                </c:pt>
                <c:pt idx="44" formatCode="0">
                  <c:v>107.08467446355272</c:v>
                </c:pt>
                <c:pt idx="45" formatCode="0">
                  <c:v>45.357281009335473</c:v>
                </c:pt>
                <c:pt idx="46" formatCode="0">
                  <c:v>97.352681928741873</c:v>
                </c:pt>
                <c:pt idx="47" formatCode="0">
                  <c:v>106.22180297841582</c:v>
                </c:pt>
                <c:pt idx="48" formatCode="0">
                  <c:v>113.78062889023404</c:v>
                </c:pt>
                <c:pt idx="49" formatCode="0">
                  <c:v>108.26653051771709</c:v>
                </c:pt>
                <c:pt idx="50" formatCode="0">
                  <c:v>101.02658785802909</c:v>
                </c:pt>
                <c:pt idx="51" formatCode="0">
                  <c:v>109.61905944939582</c:v>
                </c:pt>
                <c:pt idx="52" formatCode="0">
                  <c:v>116.04447376338406</c:v>
                </c:pt>
              </c:numCache>
            </c:numRef>
          </c:val>
          <c:smooth val="1"/>
          <c:extLst>
            <c:ext xmlns:c16="http://schemas.microsoft.com/office/drawing/2014/chart" uri="{C3380CC4-5D6E-409C-BE32-E72D297353CC}">
              <c16:uniqueId val="{00000033-DE67-4440-81E0-B6E557862A8F}"/>
            </c:ext>
          </c:extLst>
        </c:ser>
        <c:dLbls>
          <c:showLegendKey val="0"/>
          <c:showVal val="0"/>
          <c:showCatName val="0"/>
          <c:showSerName val="0"/>
          <c:showPercent val="0"/>
          <c:showBubbleSize val="0"/>
        </c:dLbls>
        <c:marker val="1"/>
        <c:smooth val="0"/>
        <c:axId val="949917423"/>
        <c:axId val="949919919"/>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in val="106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00B050"/>
                    </a:solidFill>
                    <a:latin typeface="+mn-lt"/>
                    <a:ea typeface="+mn-ea"/>
                    <a:cs typeface="+mn-cs"/>
                  </a:defRPr>
                </a:pPr>
                <a:r>
                  <a:rPr lang="fr-FR" sz="1200" b="0">
                    <a:solidFill>
                      <a:srgbClr val="00B050"/>
                    </a:solidFill>
                    <a:latin typeface="Arial" panose="020B0604020202020204" pitchFamily="34" charset="0"/>
                    <a:cs typeface="Arial" panose="020B0604020202020204" pitchFamily="34" charset="0"/>
                  </a:rPr>
                  <a:t>Effectifs salariés (en milliers)</a:t>
                </a:r>
              </a:p>
            </c:rich>
          </c:tx>
          <c:layout>
            <c:manualLayout>
              <c:xMode val="edge"/>
              <c:yMode val="edge"/>
              <c:x val="0"/>
              <c:y val="0.2006459780762698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B050"/>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valAx>
        <c:axId val="949919919"/>
        <c:scaling>
          <c:orientation val="minMax"/>
          <c:min val="35"/>
        </c:scaling>
        <c:delete val="0"/>
        <c:axPos val="r"/>
        <c:title>
          <c:tx>
            <c:rich>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r>
                  <a:rPr lang="fr-FR" sz="1200">
                    <a:solidFill>
                      <a:srgbClr val="0070C0"/>
                    </a:solidFill>
                    <a:latin typeface="Arial" panose="020B0604020202020204" pitchFamily="34" charset="0"/>
                    <a:cs typeface="Arial" panose="020B0604020202020204" pitchFamily="34" charset="0"/>
                  </a:rPr>
                  <a:t>Effectifs intérimaires ETP (en milliers)</a:t>
                </a:r>
                <a:endParaRPr lang="fr-FR" sz="1200">
                  <a:solidFill>
                    <a:srgbClr val="0070C0"/>
                  </a:solidFill>
                </a:endParaRPr>
              </a:p>
            </c:rich>
          </c:tx>
          <c:layout>
            <c:manualLayout>
              <c:xMode val="edge"/>
              <c:yMode val="edge"/>
              <c:x val="0.96884407033133269"/>
              <c:y val="0.1414358783302240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endParaRPr lang="fr-FR"/>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crossAx val="949917423"/>
        <c:crosses val="max"/>
        <c:crossBetween val="between"/>
        <c:majorUnit val="20"/>
      </c:valAx>
      <c:catAx>
        <c:axId val="949917423"/>
        <c:scaling>
          <c:orientation val="minMax"/>
        </c:scaling>
        <c:delete val="1"/>
        <c:axPos val="b"/>
        <c:numFmt formatCode="General" sourceLinked="1"/>
        <c:majorTickMark val="out"/>
        <c:minorTickMark val="none"/>
        <c:tickLblPos val="nextTo"/>
        <c:crossAx val="949919919"/>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65948155108915E-2"/>
          <c:y val="4.7672672672672674E-2"/>
          <c:w val="0.63420604896712596"/>
          <c:h val="0.74687960687960686"/>
        </c:manualLayout>
      </c:layout>
      <c:lineChart>
        <c:grouping val="standard"/>
        <c:varyColors val="0"/>
        <c:ser>
          <c:idx val="0"/>
          <c:order val="0"/>
          <c:tx>
            <c:strRef>
              <c:f>GraphProduits!$J$1</c:f>
              <c:strCache>
                <c:ptCount val="1"/>
                <c:pt idx="0">
                  <c:v>PVC et mélanges à base de PVC</c:v>
                </c:pt>
              </c:strCache>
            </c:strRef>
          </c:tx>
          <c:spPr>
            <a:ln w="28575" cap="rnd">
              <a:solidFill>
                <a:srgbClr val="00B050"/>
              </a:solidFill>
              <a:round/>
            </a:ln>
            <a:effectLst/>
          </c:spPr>
          <c:marker>
            <c:symbol val="none"/>
          </c:marker>
          <c:cat>
            <c:multiLvlStrRef>
              <c:f>GraphProduits!$A$3:$B$62</c:f>
              <c:multiLvlStrCache>
                <c:ptCount val="60"/>
                <c:lvl>
                  <c:pt idx="0">
                    <c:v>janv</c:v>
                  </c:pt>
                  <c:pt idx="1">
                    <c:v>fév</c:v>
                  </c:pt>
                  <c:pt idx="2">
                    <c:v>mars</c:v>
                  </c:pt>
                  <c:pt idx="3">
                    <c:v>avr</c:v>
                  </c:pt>
                  <c:pt idx="4">
                    <c:v>mai</c:v>
                  </c:pt>
                  <c:pt idx="5">
                    <c:v>juin</c:v>
                  </c:pt>
                  <c:pt idx="6">
                    <c:v>juil</c:v>
                  </c:pt>
                  <c:pt idx="7">
                    <c:v>août</c:v>
                  </c:pt>
                  <c:pt idx="8">
                    <c:v>sept</c:v>
                  </c:pt>
                  <c:pt idx="9">
                    <c:v>oct</c:v>
                  </c:pt>
                  <c:pt idx="10">
                    <c:v>nov</c:v>
                  </c:pt>
                  <c:pt idx="11">
                    <c:v>déc</c:v>
                  </c:pt>
                  <c:pt idx="12">
                    <c:v>janv</c:v>
                  </c:pt>
                  <c:pt idx="13">
                    <c:v>fév</c:v>
                  </c:pt>
                  <c:pt idx="14">
                    <c:v>mars</c:v>
                  </c:pt>
                  <c:pt idx="15">
                    <c:v>avr</c:v>
                  </c:pt>
                  <c:pt idx="16">
                    <c:v>mai</c:v>
                  </c:pt>
                  <c:pt idx="17">
                    <c:v>juin</c:v>
                  </c:pt>
                  <c:pt idx="18">
                    <c:v>juil</c:v>
                  </c:pt>
                  <c:pt idx="19">
                    <c:v>août</c:v>
                  </c:pt>
                  <c:pt idx="20">
                    <c:v>sept</c:v>
                  </c:pt>
                  <c:pt idx="21">
                    <c:v>oct</c:v>
                  </c:pt>
                  <c:pt idx="22">
                    <c:v>nov</c:v>
                  </c:pt>
                  <c:pt idx="23">
                    <c:v>déc</c:v>
                  </c:pt>
                  <c:pt idx="24">
                    <c:v>janv</c:v>
                  </c:pt>
                  <c:pt idx="25">
                    <c:v>fév</c:v>
                  </c:pt>
                  <c:pt idx="26">
                    <c:v>mars</c:v>
                  </c:pt>
                  <c:pt idx="27">
                    <c:v>avr</c:v>
                  </c:pt>
                  <c:pt idx="28">
                    <c:v>mai</c:v>
                  </c:pt>
                  <c:pt idx="29">
                    <c:v>juin</c:v>
                  </c:pt>
                  <c:pt idx="30">
                    <c:v>juil</c:v>
                  </c:pt>
                  <c:pt idx="31">
                    <c:v>août</c:v>
                  </c:pt>
                  <c:pt idx="32">
                    <c:v>sept</c:v>
                  </c:pt>
                  <c:pt idx="33">
                    <c:v>oct</c:v>
                  </c:pt>
                  <c:pt idx="34">
                    <c:v>nov</c:v>
                  </c:pt>
                  <c:pt idx="35">
                    <c:v>déc</c:v>
                  </c:pt>
                  <c:pt idx="36">
                    <c:v>janv</c:v>
                  </c:pt>
                  <c:pt idx="37">
                    <c:v>fév</c:v>
                  </c:pt>
                  <c:pt idx="38">
                    <c:v>mars</c:v>
                  </c:pt>
                  <c:pt idx="39">
                    <c:v>avr</c:v>
                  </c:pt>
                  <c:pt idx="40">
                    <c:v>mai</c:v>
                  </c:pt>
                  <c:pt idx="41">
                    <c:v>juin</c:v>
                  </c:pt>
                  <c:pt idx="42">
                    <c:v>juil</c:v>
                  </c:pt>
                  <c:pt idx="43">
                    <c:v>août</c:v>
                  </c:pt>
                  <c:pt idx="44">
                    <c:v>sept</c:v>
                  </c:pt>
                  <c:pt idx="45">
                    <c:v>oct</c:v>
                  </c:pt>
                  <c:pt idx="46">
                    <c:v>nov</c:v>
                  </c:pt>
                  <c:pt idx="47">
                    <c:v>déc</c:v>
                  </c:pt>
                  <c:pt idx="48">
                    <c:v>janv</c:v>
                  </c:pt>
                  <c:pt idx="49">
                    <c:v>fév</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GraphProduits!$J$3:$J$62</c:f>
              <c:numCache>
                <c:formatCode>General</c:formatCode>
                <c:ptCount val="60"/>
                <c:pt idx="0">
                  <c:v>107.07269155206286</c:v>
                </c:pt>
                <c:pt idx="1">
                  <c:v>107.76031434184677</c:v>
                </c:pt>
                <c:pt idx="2">
                  <c:v>109.23379174852653</c:v>
                </c:pt>
                <c:pt idx="3">
                  <c:v>108.7426326129666</c:v>
                </c:pt>
                <c:pt idx="4">
                  <c:v>109.43025540275049</c:v>
                </c:pt>
                <c:pt idx="5">
                  <c:v>110.51080550098231</c:v>
                </c:pt>
                <c:pt idx="6">
                  <c:v>110.6090373280943</c:v>
                </c:pt>
                <c:pt idx="7">
                  <c:v>110.51080550098231</c:v>
                </c:pt>
                <c:pt idx="8">
                  <c:v>110.0196463654224</c:v>
                </c:pt>
                <c:pt idx="9">
                  <c:v>110.70726915520629</c:v>
                </c:pt>
                <c:pt idx="10">
                  <c:v>110.21611001964637</c:v>
                </c:pt>
                <c:pt idx="11">
                  <c:v>107.46561886051082</c:v>
                </c:pt>
                <c:pt idx="12">
                  <c:v>104.61689587426326</c:v>
                </c:pt>
                <c:pt idx="13">
                  <c:v>103.53634577603144</c:v>
                </c:pt>
                <c:pt idx="14">
                  <c:v>104.22396856581531</c:v>
                </c:pt>
                <c:pt idx="15">
                  <c:v>105.30451866404715</c:v>
                </c:pt>
                <c:pt idx="16">
                  <c:v>106.77799607072691</c:v>
                </c:pt>
                <c:pt idx="17">
                  <c:v>107.46561886051082</c:v>
                </c:pt>
                <c:pt idx="18">
                  <c:v>105.79567779960708</c:v>
                </c:pt>
                <c:pt idx="19">
                  <c:v>103.83104125736739</c:v>
                </c:pt>
                <c:pt idx="20">
                  <c:v>103.83104125736739</c:v>
                </c:pt>
                <c:pt idx="21">
                  <c:v>103.24165029469548</c:v>
                </c:pt>
                <c:pt idx="22">
                  <c:v>101.8664047151277</c:v>
                </c:pt>
                <c:pt idx="23">
                  <c:v>101.96463654223969</c:v>
                </c:pt>
                <c:pt idx="24">
                  <c:v>100</c:v>
                </c:pt>
                <c:pt idx="25">
                  <c:v>100.19646365422396</c:v>
                </c:pt>
                <c:pt idx="26">
                  <c:v>101.66994106090374</c:v>
                </c:pt>
                <c:pt idx="27">
                  <c:v>98.428290766208249</c:v>
                </c:pt>
                <c:pt idx="28">
                  <c:v>89.390962671905697</c:v>
                </c:pt>
                <c:pt idx="29">
                  <c:v>88.70333988212181</c:v>
                </c:pt>
                <c:pt idx="30">
                  <c:v>91.453831041257359</c:v>
                </c:pt>
                <c:pt idx="31">
                  <c:v>94.302554027504911</c:v>
                </c:pt>
                <c:pt idx="32">
                  <c:v>96.660117878192537</c:v>
                </c:pt>
                <c:pt idx="33">
                  <c:v>99.410609037328101</c:v>
                </c:pt>
                <c:pt idx="34">
                  <c:v>104.91159135559921</c:v>
                </c:pt>
                <c:pt idx="35">
                  <c:v>107.66208251473476</c:v>
                </c:pt>
                <c:pt idx="36">
                  <c:v>111.68958742632613</c:v>
                </c:pt>
                <c:pt idx="37">
                  <c:v>115.6188605108055</c:v>
                </c:pt>
                <c:pt idx="38">
                  <c:v>126.32612966601178</c:v>
                </c:pt>
                <c:pt idx="39">
                  <c:v>138.50687622789783</c:v>
                </c:pt>
                <c:pt idx="40">
                  <c:v>150.49115913555991</c:v>
                </c:pt>
                <c:pt idx="41">
                  <c:v>157.76031434184677</c:v>
                </c:pt>
                <c:pt idx="42">
                  <c:v>162.08251473477407</c:v>
                </c:pt>
                <c:pt idx="43">
                  <c:v>161.68958742632611</c:v>
                </c:pt>
                <c:pt idx="44">
                  <c:v>167.38703339882122</c:v>
                </c:pt>
                <c:pt idx="45">
                  <c:v>174.55795677799605</c:v>
                </c:pt>
                <c:pt idx="46">
                  <c:v>179.96070726915519</c:v>
                </c:pt>
                <c:pt idx="47">
                  <c:v>182.80943025540273</c:v>
                </c:pt>
                <c:pt idx="48">
                  <c:v>202.25933202357564</c:v>
                </c:pt>
                <c:pt idx="49">
                  <c:v>200.49115913555991</c:v>
                </c:pt>
                <c:pt idx="50">
                  <c:v>202.84872298624754</c:v>
                </c:pt>
                <c:pt idx="51">
                  <c:v>208.15324165029469</c:v>
                </c:pt>
                <c:pt idx="52">
                  <c:v>#N/A</c:v>
                </c:pt>
                <c:pt idx="53">
                  <c:v>#N/A</c:v>
                </c:pt>
                <c:pt idx="54">
                  <c:v>#N/A</c:v>
                </c:pt>
                <c:pt idx="55">
                  <c:v>#N/A</c:v>
                </c:pt>
                <c:pt idx="56">
                  <c:v>#N/A</c:v>
                </c:pt>
                <c:pt idx="57">
                  <c:v>#N/A</c:v>
                </c:pt>
                <c:pt idx="58">
                  <c:v>#N/A</c:v>
                </c:pt>
                <c:pt idx="59">
                  <c:v>#N/A</c:v>
                </c:pt>
              </c:numCache>
            </c:numRef>
          </c:val>
          <c:smooth val="0"/>
          <c:extLst>
            <c:ext xmlns:c16="http://schemas.microsoft.com/office/drawing/2014/chart" uri="{C3380CC4-5D6E-409C-BE32-E72D297353CC}">
              <c16:uniqueId val="{00000000-A284-48F4-AE5D-ED08FE11B45C}"/>
            </c:ext>
          </c:extLst>
        </c:ser>
        <c:ser>
          <c:idx val="1"/>
          <c:order val="1"/>
          <c:tx>
            <c:strRef>
              <c:f>GraphProduits!$K$1</c:f>
              <c:strCache>
                <c:ptCount val="1"/>
                <c:pt idx="0">
                  <c:v>Plastiques alvéolaires (hors emballages)</c:v>
                </c:pt>
              </c:strCache>
            </c:strRef>
          </c:tx>
          <c:spPr>
            <a:ln w="28575" cap="rnd">
              <a:solidFill>
                <a:srgbClr val="FFC000"/>
              </a:solidFill>
              <a:round/>
            </a:ln>
            <a:effectLst/>
          </c:spPr>
          <c:marker>
            <c:symbol val="none"/>
          </c:marker>
          <c:cat>
            <c:multiLvlStrRef>
              <c:f>GraphProduits!$A$3:$B$62</c:f>
              <c:multiLvlStrCache>
                <c:ptCount val="60"/>
                <c:lvl>
                  <c:pt idx="0">
                    <c:v>janv</c:v>
                  </c:pt>
                  <c:pt idx="1">
                    <c:v>fév</c:v>
                  </c:pt>
                  <c:pt idx="2">
                    <c:v>mars</c:v>
                  </c:pt>
                  <c:pt idx="3">
                    <c:v>avr</c:v>
                  </c:pt>
                  <c:pt idx="4">
                    <c:v>mai</c:v>
                  </c:pt>
                  <c:pt idx="5">
                    <c:v>juin</c:v>
                  </c:pt>
                  <c:pt idx="6">
                    <c:v>juil</c:v>
                  </c:pt>
                  <c:pt idx="7">
                    <c:v>août</c:v>
                  </c:pt>
                  <c:pt idx="8">
                    <c:v>sept</c:v>
                  </c:pt>
                  <c:pt idx="9">
                    <c:v>oct</c:v>
                  </c:pt>
                  <c:pt idx="10">
                    <c:v>nov</c:v>
                  </c:pt>
                  <c:pt idx="11">
                    <c:v>déc</c:v>
                  </c:pt>
                  <c:pt idx="12">
                    <c:v>janv</c:v>
                  </c:pt>
                  <c:pt idx="13">
                    <c:v>fév</c:v>
                  </c:pt>
                  <c:pt idx="14">
                    <c:v>mars</c:v>
                  </c:pt>
                  <c:pt idx="15">
                    <c:v>avr</c:v>
                  </c:pt>
                  <c:pt idx="16">
                    <c:v>mai</c:v>
                  </c:pt>
                  <c:pt idx="17">
                    <c:v>juin</c:v>
                  </c:pt>
                  <c:pt idx="18">
                    <c:v>juil</c:v>
                  </c:pt>
                  <c:pt idx="19">
                    <c:v>août</c:v>
                  </c:pt>
                  <c:pt idx="20">
                    <c:v>sept</c:v>
                  </c:pt>
                  <c:pt idx="21">
                    <c:v>oct</c:v>
                  </c:pt>
                  <c:pt idx="22">
                    <c:v>nov</c:v>
                  </c:pt>
                  <c:pt idx="23">
                    <c:v>déc</c:v>
                  </c:pt>
                  <c:pt idx="24">
                    <c:v>janv</c:v>
                  </c:pt>
                  <c:pt idx="25">
                    <c:v>fév</c:v>
                  </c:pt>
                  <c:pt idx="26">
                    <c:v>mars</c:v>
                  </c:pt>
                  <c:pt idx="27">
                    <c:v>avr</c:v>
                  </c:pt>
                  <c:pt idx="28">
                    <c:v>mai</c:v>
                  </c:pt>
                  <c:pt idx="29">
                    <c:v>juin</c:v>
                  </c:pt>
                  <c:pt idx="30">
                    <c:v>juil</c:v>
                  </c:pt>
                  <c:pt idx="31">
                    <c:v>août</c:v>
                  </c:pt>
                  <c:pt idx="32">
                    <c:v>sept</c:v>
                  </c:pt>
                  <c:pt idx="33">
                    <c:v>oct</c:v>
                  </c:pt>
                  <c:pt idx="34">
                    <c:v>nov</c:v>
                  </c:pt>
                  <c:pt idx="35">
                    <c:v>déc</c:v>
                  </c:pt>
                  <c:pt idx="36">
                    <c:v>janv</c:v>
                  </c:pt>
                  <c:pt idx="37">
                    <c:v>fév</c:v>
                  </c:pt>
                  <c:pt idx="38">
                    <c:v>mars</c:v>
                  </c:pt>
                  <c:pt idx="39">
                    <c:v>avr</c:v>
                  </c:pt>
                  <c:pt idx="40">
                    <c:v>mai</c:v>
                  </c:pt>
                  <c:pt idx="41">
                    <c:v>juin</c:v>
                  </c:pt>
                  <c:pt idx="42">
                    <c:v>juil</c:v>
                  </c:pt>
                  <c:pt idx="43">
                    <c:v>août</c:v>
                  </c:pt>
                  <c:pt idx="44">
                    <c:v>sept</c:v>
                  </c:pt>
                  <c:pt idx="45">
                    <c:v>oct</c:v>
                  </c:pt>
                  <c:pt idx="46">
                    <c:v>nov</c:v>
                  </c:pt>
                  <c:pt idx="47">
                    <c:v>déc</c:v>
                  </c:pt>
                  <c:pt idx="48">
                    <c:v>janv</c:v>
                  </c:pt>
                  <c:pt idx="49">
                    <c:v>fév</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GraphProduits!$K$3:$K$62</c:f>
              <c:numCache>
                <c:formatCode>General</c:formatCode>
                <c:ptCount val="60"/>
                <c:pt idx="0">
                  <c:v>111.28048780487804</c:v>
                </c:pt>
                <c:pt idx="1">
                  <c:v>113.71951219512194</c:v>
                </c:pt>
                <c:pt idx="2">
                  <c:v>112.90650406504064</c:v>
                </c:pt>
                <c:pt idx="3">
                  <c:v>111.38211382113819</c:v>
                </c:pt>
                <c:pt idx="4">
                  <c:v>112.80487804878047</c:v>
                </c:pt>
                <c:pt idx="5">
                  <c:v>112.29674796747966</c:v>
                </c:pt>
                <c:pt idx="6">
                  <c:v>111.99186991869918</c:v>
                </c:pt>
                <c:pt idx="7">
                  <c:v>111.48373983739836</c:v>
                </c:pt>
                <c:pt idx="8">
                  <c:v>112.60162601626014</c:v>
                </c:pt>
                <c:pt idx="9">
                  <c:v>110.67073170731706</c:v>
                </c:pt>
                <c:pt idx="10">
                  <c:v>110.06097560975608</c:v>
                </c:pt>
                <c:pt idx="11">
                  <c:v>109.24796747967478</c:v>
                </c:pt>
                <c:pt idx="12">
                  <c:v>109.75609756097559</c:v>
                </c:pt>
                <c:pt idx="13">
                  <c:v>109.14634146341463</c:v>
                </c:pt>
                <c:pt idx="14">
                  <c:v>109.04471544715446</c:v>
                </c:pt>
                <c:pt idx="15">
                  <c:v>109.04471544715446</c:v>
                </c:pt>
                <c:pt idx="16">
                  <c:v>109.75609756097559</c:v>
                </c:pt>
                <c:pt idx="17">
                  <c:v>108.43495934959348</c:v>
                </c:pt>
                <c:pt idx="18">
                  <c:v>107.72357723577234</c:v>
                </c:pt>
                <c:pt idx="19">
                  <c:v>101.01626016260163</c:v>
                </c:pt>
                <c:pt idx="20">
                  <c:v>101.52439024390243</c:v>
                </c:pt>
                <c:pt idx="21">
                  <c:v>105.48780487804876</c:v>
                </c:pt>
                <c:pt idx="22">
                  <c:v>102.74390243902437</c:v>
                </c:pt>
                <c:pt idx="23">
                  <c:v>104.36991869918698</c:v>
                </c:pt>
                <c:pt idx="24">
                  <c:v>99.999999999999986</c:v>
                </c:pt>
                <c:pt idx="25">
                  <c:v>97.76422764227641</c:v>
                </c:pt>
                <c:pt idx="26">
                  <c:v>98.57723577235771</c:v>
                </c:pt>
                <c:pt idx="27">
                  <c:v>98.475609756097555</c:v>
                </c:pt>
                <c:pt idx="28">
                  <c:v>98.475609756097555</c:v>
                </c:pt>
                <c:pt idx="29">
                  <c:v>97.459349593495929</c:v>
                </c:pt>
                <c:pt idx="30">
                  <c:v>103.15040650406503</c:v>
                </c:pt>
                <c:pt idx="31">
                  <c:v>103.86178861788616</c:v>
                </c:pt>
                <c:pt idx="32">
                  <c:v>103.76016260162599</c:v>
                </c:pt>
                <c:pt idx="33">
                  <c:v>104.87804878048779</c:v>
                </c:pt>
                <c:pt idx="34">
                  <c:v>106.19918699186991</c:v>
                </c:pt>
                <c:pt idx="35">
                  <c:v>107.31707317073169</c:v>
                </c:pt>
                <c:pt idx="36">
                  <c:v>109.95934959349593</c:v>
                </c:pt>
                <c:pt idx="37">
                  <c:v>114.73577235772356</c:v>
                </c:pt>
                <c:pt idx="38">
                  <c:v>116.05691056910568</c:v>
                </c:pt>
                <c:pt idx="39">
                  <c:v>119.71544715447152</c:v>
                </c:pt>
                <c:pt idx="40">
                  <c:v>123.06910569105689</c:v>
                </c:pt>
                <c:pt idx="41">
                  <c:v>127.33739837398372</c:v>
                </c:pt>
                <c:pt idx="42">
                  <c:v>129.26829268292681</c:v>
                </c:pt>
                <c:pt idx="43">
                  <c:v>133.53658536585365</c:v>
                </c:pt>
                <c:pt idx="44">
                  <c:v>135.97560975609755</c:v>
                </c:pt>
                <c:pt idx="45">
                  <c:v>136.89024390243898</c:v>
                </c:pt>
                <c:pt idx="46">
                  <c:v>139.1260162601626</c:v>
                </c:pt>
                <c:pt idx="47">
                  <c:v>136.68699186991867</c:v>
                </c:pt>
                <c:pt idx="48">
                  <c:v>135.97560975609755</c:v>
                </c:pt>
                <c:pt idx="49">
                  <c:v>136.07723577235771</c:v>
                </c:pt>
                <c:pt idx="50">
                  <c:v>135.0609756097561</c:v>
                </c:pt>
                <c:pt idx="51">
                  <c:v>135.97560975609755</c:v>
                </c:pt>
                <c:pt idx="52">
                  <c:v>#N/A</c:v>
                </c:pt>
                <c:pt idx="53">
                  <c:v>#N/A</c:v>
                </c:pt>
                <c:pt idx="54">
                  <c:v>#N/A</c:v>
                </c:pt>
                <c:pt idx="55">
                  <c:v>#N/A</c:v>
                </c:pt>
                <c:pt idx="56">
                  <c:v>#N/A</c:v>
                </c:pt>
                <c:pt idx="57">
                  <c:v>#N/A</c:v>
                </c:pt>
                <c:pt idx="58">
                  <c:v>#N/A</c:v>
                </c:pt>
                <c:pt idx="59">
                  <c:v>#N/A</c:v>
                </c:pt>
              </c:numCache>
            </c:numRef>
          </c:val>
          <c:smooth val="0"/>
          <c:extLst>
            <c:ext xmlns:c16="http://schemas.microsoft.com/office/drawing/2014/chart" uri="{C3380CC4-5D6E-409C-BE32-E72D297353CC}">
              <c16:uniqueId val="{00000001-A284-48F4-AE5D-ED08FE11B45C}"/>
            </c:ext>
          </c:extLst>
        </c:ser>
        <c:ser>
          <c:idx val="2"/>
          <c:order val="2"/>
          <c:tx>
            <c:strRef>
              <c:f>GraphProduits!$L$1</c:f>
              <c:strCache>
                <c:ptCount val="1"/>
                <c:pt idx="0">
                  <c:v>Demi produits en cuivre ou alliage</c:v>
                </c:pt>
              </c:strCache>
            </c:strRef>
          </c:tx>
          <c:spPr>
            <a:ln w="28575" cap="rnd">
              <a:solidFill>
                <a:srgbClr val="C00000"/>
              </a:solidFill>
              <a:round/>
            </a:ln>
            <a:effectLst/>
          </c:spPr>
          <c:marker>
            <c:symbol val="none"/>
          </c:marker>
          <c:cat>
            <c:multiLvlStrRef>
              <c:f>GraphProduits!$A$3:$B$62</c:f>
              <c:multiLvlStrCache>
                <c:ptCount val="60"/>
                <c:lvl>
                  <c:pt idx="0">
                    <c:v>janv</c:v>
                  </c:pt>
                  <c:pt idx="1">
                    <c:v>fév</c:v>
                  </c:pt>
                  <c:pt idx="2">
                    <c:v>mars</c:v>
                  </c:pt>
                  <c:pt idx="3">
                    <c:v>avr</c:v>
                  </c:pt>
                  <c:pt idx="4">
                    <c:v>mai</c:v>
                  </c:pt>
                  <c:pt idx="5">
                    <c:v>juin</c:v>
                  </c:pt>
                  <c:pt idx="6">
                    <c:v>juil</c:v>
                  </c:pt>
                  <c:pt idx="7">
                    <c:v>août</c:v>
                  </c:pt>
                  <c:pt idx="8">
                    <c:v>sept</c:v>
                  </c:pt>
                  <c:pt idx="9">
                    <c:v>oct</c:v>
                  </c:pt>
                  <c:pt idx="10">
                    <c:v>nov</c:v>
                  </c:pt>
                  <c:pt idx="11">
                    <c:v>déc</c:v>
                  </c:pt>
                  <c:pt idx="12">
                    <c:v>janv</c:v>
                  </c:pt>
                  <c:pt idx="13">
                    <c:v>fév</c:v>
                  </c:pt>
                  <c:pt idx="14">
                    <c:v>mars</c:v>
                  </c:pt>
                  <c:pt idx="15">
                    <c:v>avr</c:v>
                  </c:pt>
                  <c:pt idx="16">
                    <c:v>mai</c:v>
                  </c:pt>
                  <c:pt idx="17">
                    <c:v>juin</c:v>
                  </c:pt>
                  <c:pt idx="18">
                    <c:v>juil</c:v>
                  </c:pt>
                  <c:pt idx="19">
                    <c:v>août</c:v>
                  </c:pt>
                  <c:pt idx="20">
                    <c:v>sept</c:v>
                  </c:pt>
                  <c:pt idx="21">
                    <c:v>oct</c:v>
                  </c:pt>
                  <c:pt idx="22">
                    <c:v>nov</c:v>
                  </c:pt>
                  <c:pt idx="23">
                    <c:v>déc</c:v>
                  </c:pt>
                  <c:pt idx="24">
                    <c:v>janv</c:v>
                  </c:pt>
                  <c:pt idx="25">
                    <c:v>fév</c:v>
                  </c:pt>
                  <c:pt idx="26">
                    <c:v>mars</c:v>
                  </c:pt>
                  <c:pt idx="27">
                    <c:v>avr</c:v>
                  </c:pt>
                  <c:pt idx="28">
                    <c:v>mai</c:v>
                  </c:pt>
                  <c:pt idx="29">
                    <c:v>juin</c:v>
                  </c:pt>
                  <c:pt idx="30">
                    <c:v>juil</c:v>
                  </c:pt>
                  <c:pt idx="31">
                    <c:v>août</c:v>
                  </c:pt>
                  <c:pt idx="32">
                    <c:v>sept</c:v>
                  </c:pt>
                  <c:pt idx="33">
                    <c:v>oct</c:v>
                  </c:pt>
                  <c:pt idx="34">
                    <c:v>nov</c:v>
                  </c:pt>
                  <c:pt idx="35">
                    <c:v>déc</c:v>
                  </c:pt>
                  <c:pt idx="36">
                    <c:v>janv</c:v>
                  </c:pt>
                  <c:pt idx="37">
                    <c:v>fév</c:v>
                  </c:pt>
                  <c:pt idx="38">
                    <c:v>mars</c:v>
                  </c:pt>
                  <c:pt idx="39">
                    <c:v>avr</c:v>
                  </c:pt>
                  <c:pt idx="40">
                    <c:v>mai</c:v>
                  </c:pt>
                  <c:pt idx="41">
                    <c:v>juin</c:v>
                  </c:pt>
                  <c:pt idx="42">
                    <c:v>juil</c:v>
                  </c:pt>
                  <c:pt idx="43">
                    <c:v>août</c:v>
                  </c:pt>
                  <c:pt idx="44">
                    <c:v>sept</c:v>
                  </c:pt>
                  <c:pt idx="45">
                    <c:v>oct</c:v>
                  </c:pt>
                  <c:pt idx="46">
                    <c:v>nov</c:v>
                  </c:pt>
                  <c:pt idx="47">
                    <c:v>déc</c:v>
                  </c:pt>
                  <c:pt idx="48">
                    <c:v>janv</c:v>
                  </c:pt>
                  <c:pt idx="49">
                    <c:v>fév</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GraphProduits!$L$3:$L$62</c:f>
              <c:numCache>
                <c:formatCode>General</c:formatCode>
                <c:ptCount val="60"/>
                <c:pt idx="0">
                  <c:v>98.49056603773586</c:v>
                </c:pt>
                <c:pt idx="1">
                  <c:v>98.301886792452834</c:v>
                </c:pt>
                <c:pt idx="2">
                  <c:v>97.075471698113219</c:v>
                </c:pt>
                <c:pt idx="3">
                  <c:v>96.79245283018868</c:v>
                </c:pt>
                <c:pt idx="4">
                  <c:v>98.773584905660385</c:v>
                </c:pt>
                <c:pt idx="5">
                  <c:v>100.84905660377359</c:v>
                </c:pt>
                <c:pt idx="6">
                  <c:v>95.849056603773576</c:v>
                </c:pt>
                <c:pt idx="7">
                  <c:v>95.283018867924525</c:v>
                </c:pt>
                <c:pt idx="8">
                  <c:v>92.735849056603769</c:v>
                </c:pt>
                <c:pt idx="9">
                  <c:v>94.339622641509436</c:v>
                </c:pt>
                <c:pt idx="10">
                  <c:v>94.433962264150935</c:v>
                </c:pt>
                <c:pt idx="11">
                  <c:v>94.056603773584911</c:v>
                </c:pt>
                <c:pt idx="12">
                  <c:v>93.301886792452834</c:v>
                </c:pt>
                <c:pt idx="13">
                  <c:v>95.660377358490578</c:v>
                </c:pt>
                <c:pt idx="14">
                  <c:v>97.64150943396227</c:v>
                </c:pt>
                <c:pt idx="15">
                  <c:v>99.15094339622641</c:v>
                </c:pt>
                <c:pt idx="16">
                  <c:v>96.320754716981128</c:v>
                </c:pt>
                <c:pt idx="17">
                  <c:v>93.018867924528294</c:v>
                </c:pt>
                <c:pt idx="18">
                  <c:v>95.943396226415103</c:v>
                </c:pt>
                <c:pt idx="19">
                  <c:v>95.283018867924525</c:v>
                </c:pt>
                <c:pt idx="20">
                  <c:v>95.660377358490578</c:v>
                </c:pt>
                <c:pt idx="21">
                  <c:v>96.037735849056602</c:v>
                </c:pt>
                <c:pt idx="22">
                  <c:v>97.075471698113219</c:v>
                </c:pt>
                <c:pt idx="23">
                  <c:v>99.433962264150949</c:v>
                </c:pt>
                <c:pt idx="24">
                  <c:v>100</c:v>
                </c:pt>
                <c:pt idx="25">
                  <c:v>97.735849056603769</c:v>
                </c:pt>
                <c:pt idx="26">
                  <c:v>94.905660377358487</c:v>
                </c:pt>
                <c:pt idx="27">
                  <c:v>92.358490566037744</c:v>
                </c:pt>
                <c:pt idx="28">
                  <c:v>91.415094339622655</c:v>
                </c:pt>
                <c:pt idx="29">
                  <c:v>95.943396226415103</c:v>
                </c:pt>
                <c:pt idx="30">
                  <c:v>98.679245283018858</c:v>
                </c:pt>
                <c:pt idx="31">
                  <c:v>97.735849056603769</c:v>
                </c:pt>
                <c:pt idx="32">
                  <c:v>101.32075471698114</c:v>
                </c:pt>
                <c:pt idx="33">
                  <c:v>99.622641509433961</c:v>
                </c:pt>
                <c:pt idx="34">
                  <c:v>103.67924528301887</c:v>
                </c:pt>
                <c:pt idx="35">
                  <c:v>104.15094339622642</c:v>
                </c:pt>
                <c:pt idx="36">
                  <c:v>110.37735849056604</c:v>
                </c:pt>
                <c:pt idx="37">
                  <c:v>116.0377358490566</c:v>
                </c:pt>
                <c:pt idx="38">
                  <c:v>122.64150943396227</c:v>
                </c:pt>
                <c:pt idx="39">
                  <c:v>125</c:v>
                </c:pt>
                <c:pt idx="40">
                  <c:v>131.60377358490567</c:v>
                </c:pt>
                <c:pt idx="41">
                  <c:v>131.32075471698113</c:v>
                </c:pt>
                <c:pt idx="42">
                  <c:v>131.1320754716981</c:v>
                </c:pt>
                <c:pt idx="43">
                  <c:v>137.83018867924528</c:v>
                </c:pt>
                <c:pt idx="44">
                  <c:v>136.13207547169813</c:v>
                </c:pt>
                <c:pt idx="45">
                  <c:v>136.60377358490567</c:v>
                </c:pt>
                <c:pt idx="46">
                  <c:v>141.03773584905662</c:v>
                </c:pt>
                <c:pt idx="47">
                  <c:v>139.71698113207546</c:v>
                </c:pt>
                <c:pt idx="48">
                  <c:v>143.77358490566039</c:v>
                </c:pt>
                <c:pt idx="49">
                  <c:v>147.0754716981132</c:v>
                </c:pt>
                <c:pt idx="50">
                  <c:v>152.35849056603774</c:v>
                </c:pt>
                <c:pt idx="51">
                  <c:v>154.71698113207546</c:v>
                </c:pt>
                <c:pt idx="52">
                  <c:v>#N/A</c:v>
                </c:pt>
                <c:pt idx="53">
                  <c:v>#N/A</c:v>
                </c:pt>
                <c:pt idx="54">
                  <c:v>#N/A</c:v>
                </c:pt>
                <c:pt idx="55">
                  <c:v>#N/A</c:v>
                </c:pt>
                <c:pt idx="56">
                  <c:v>#N/A</c:v>
                </c:pt>
                <c:pt idx="57">
                  <c:v>#N/A</c:v>
                </c:pt>
                <c:pt idx="58">
                  <c:v>#N/A</c:v>
                </c:pt>
                <c:pt idx="59">
                  <c:v>#N/A</c:v>
                </c:pt>
              </c:numCache>
            </c:numRef>
          </c:val>
          <c:smooth val="0"/>
          <c:extLst>
            <c:ext xmlns:c16="http://schemas.microsoft.com/office/drawing/2014/chart" uri="{C3380CC4-5D6E-409C-BE32-E72D297353CC}">
              <c16:uniqueId val="{00000002-A284-48F4-AE5D-ED08FE11B45C}"/>
            </c:ext>
          </c:extLst>
        </c:ser>
        <c:ser>
          <c:idx val="3"/>
          <c:order val="3"/>
          <c:tx>
            <c:strRef>
              <c:f>GraphProduits!$M$1</c:f>
              <c:strCache>
                <c:ptCount val="1"/>
                <c:pt idx="0">
                  <c:v>Aciers pour la construction</c:v>
                </c:pt>
              </c:strCache>
            </c:strRef>
          </c:tx>
          <c:spPr>
            <a:ln w="28575" cap="rnd">
              <a:solidFill>
                <a:srgbClr val="0070C0"/>
              </a:solidFill>
              <a:round/>
            </a:ln>
            <a:effectLst/>
          </c:spPr>
          <c:marker>
            <c:symbol val="none"/>
          </c:marker>
          <c:cat>
            <c:multiLvlStrRef>
              <c:f>GraphProduits!$A$3:$B$62</c:f>
              <c:multiLvlStrCache>
                <c:ptCount val="60"/>
                <c:lvl>
                  <c:pt idx="0">
                    <c:v>janv</c:v>
                  </c:pt>
                  <c:pt idx="1">
                    <c:v>fév</c:v>
                  </c:pt>
                  <c:pt idx="2">
                    <c:v>mars</c:v>
                  </c:pt>
                  <c:pt idx="3">
                    <c:v>avr</c:v>
                  </c:pt>
                  <c:pt idx="4">
                    <c:v>mai</c:v>
                  </c:pt>
                  <c:pt idx="5">
                    <c:v>juin</c:v>
                  </c:pt>
                  <c:pt idx="6">
                    <c:v>juil</c:v>
                  </c:pt>
                  <c:pt idx="7">
                    <c:v>août</c:v>
                  </c:pt>
                  <c:pt idx="8">
                    <c:v>sept</c:v>
                  </c:pt>
                  <c:pt idx="9">
                    <c:v>oct</c:v>
                  </c:pt>
                  <c:pt idx="10">
                    <c:v>nov</c:v>
                  </c:pt>
                  <c:pt idx="11">
                    <c:v>déc</c:v>
                  </c:pt>
                  <c:pt idx="12">
                    <c:v>janv</c:v>
                  </c:pt>
                  <c:pt idx="13">
                    <c:v>fév</c:v>
                  </c:pt>
                  <c:pt idx="14">
                    <c:v>mars</c:v>
                  </c:pt>
                  <c:pt idx="15">
                    <c:v>avr</c:v>
                  </c:pt>
                  <c:pt idx="16">
                    <c:v>mai</c:v>
                  </c:pt>
                  <c:pt idx="17">
                    <c:v>juin</c:v>
                  </c:pt>
                  <c:pt idx="18">
                    <c:v>juil</c:v>
                  </c:pt>
                  <c:pt idx="19">
                    <c:v>août</c:v>
                  </c:pt>
                  <c:pt idx="20">
                    <c:v>sept</c:v>
                  </c:pt>
                  <c:pt idx="21">
                    <c:v>oct</c:v>
                  </c:pt>
                  <c:pt idx="22">
                    <c:v>nov</c:v>
                  </c:pt>
                  <c:pt idx="23">
                    <c:v>déc</c:v>
                  </c:pt>
                  <c:pt idx="24">
                    <c:v>janv</c:v>
                  </c:pt>
                  <c:pt idx="25">
                    <c:v>fév</c:v>
                  </c:pt>
                  <c:pt idx="26">
                    <c:v>mars</c:v>
                  </c:pt>
                  <c:pt idx="27">
                    <c:v>avr</c:v>
                  </c:pt>
                  <c:pt idx="28">
                    <c:v>mai</c:v>
                  </c:pt>
                  <c:pt idx="29">
                    <c:v>juin</c:v>
                  </c:pt>
                  <c:pt idx="30">
                    <c:v>juil</c:v>
                  </c:pt>
                  <c:pt idx="31">
                    <c:v>août</c:v>
                  </c:pt>
                  <c:pt idx="32">
                    <c:v>sept</c:v>
                  </c:pt>
                  <c:pt idx="33">
                    <c:v>oct</c:v>
                  </c:pt>
                  <c:pt idx="34">
                    <c:v>nov</c:v>
                  </c:pt>
                  <c:pt idx="35">
                    <c:v>déc</c:v>
                  </c:pt>
                  <c:pt idx="36">
                    <c:v>janv</c:v>
                  </c:pt>
                  <c:pt idx="37">
                    <c:v>fév</c:v>
                  </c:pt>
                  <c:pt idx="38">
                    <c:v>mars</c:v>
                  </c:pt>
                  <c:pt idx="39">
                    <c:v>avr</c:v>
                  </c:pt>
                  <c:pt idx="40">
                    <c:v>mai</c:v>
                  </c:pt>
                  <c:pt idx="41">
                    <c:v>juin</c:v>
                  </c:pt>
                  <c:pt idx="42">
                    <c:v>juil</c:v>
                  </c:pt>
                  <c:pt idx="43">
                    <c:v>août</c:v>
                  </c:pt>
                  <c:pt idx="44">
                    <c:v>sept</c:v>
                  </c:pt>
                  <c:pt idx="45">
                    <c:v>oct</c:v>
                  </c:pt>
                  <c:pt idx="46">
                    <c:v>nov</c:v>
                  </c:pt>
                  <c:pt idx="47">
                    <c:v>déc</c:v>
                  </c:pt>
                  <c:pt idx="48">
                    <c:v>janv</c:v>
                  </c:pt>
                  <c:pt idx="49">
                    <c:v>fév</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GraphProduits!$M$3:$M$62</c:f>
              <c:numCache>
                <c:formatCode>General</c:formatCode>
                <c:ptCount val="60"/>
                <c:pt idx="0">
                  <c:v>112</c:v>
                </c:pt>
                <c:pt idx="1">
                  <c:v>112.81818181818181</c:v>
                </c:pt>
                <c:pt idx="2">
                  <c:v>114.45454545454545</c:v>
                </c:pt>
                <c:pt idx="3">
                  <c:v>114.90909090909091</c:v>
                </c:pt>
                <c:pt idx="4">
                  <c:v>114.36363636363636</c:v>
                </c:pt>
                <c:pt idx="5">
                  <c:v>114</c:v>
                </c:pt>
                <c:pt idx="6">
                  <c:v>112.81818181818181</c:v>
                </c:pt>
                <c:pt idx="7">
                  <c:v>113.27272727272727</c:v>
                </c:pt>
                <c:pt idx="8">
                  <c:v>113.45454545454545</c:v>
                </c:pt>
                <c:pt idx="9">
                  <c:v>112.36363636363636</c:v>
                </c:pt>
                <c:pt idx="10">
                  <c:v>112.09090909090908</c:v>
                </c:pt>
                <c:pt idx="11">
                  <c:v>111.45454545454544</c:v>
                </c:pt>
                <c:pt idx="12">
                  <c:v>112.09090909090908</c:v>
                </c:pt>
                <c:pt idx="13">
                  <c:v>110.90909090909091</c:v>
                </c:pt>
                <c:pt idx="14">
                  <c:v>110.72727272727272</c:v>
                </c:pt>
                <c:pt idx="15">
                  <c:v>110.99999999999999</c:v>
                </c:pt>
                <c:pt idx="16">
                  <c:v>109.45454545454545</c:v>
                </c:pt>
                <c:pt idx="17">
                  <c:v>108</c:v>
                </c:pt>
                <c:pt idx="18">
                  <c:v>107.90909090909091</c:v>
                </c:pt>
                <c:pt idx="19">
                  <c:v>105.81818181818181</c:v>
                </c:pt>
                <c:pt idx="20">
                  <c:v>105.81818181818181</c:v>
                </c:pt>
                <c:pt idx="21">
                  <c:v>101.54545454545455</c:v>
                </c:pt>
                <c:pt idx="22">
                  <c:v>99.454545454545453</c:v>
                </c:pt>
                <c:pt idx="23">
                  <c:v>98.545454545454547</c:v>
                </c:pt>
                <c:pt idx="24">
                  <c:v>100</c:v>
                </c:pt>
                <c:pt idx="25">
                  <c:v>100.90909090909091</c:v>
                </c:pt>
                <c:pt idx="26">
                  <c:v>100.45454545454545</c:v>
                </c:pt>
                <c:pt idx="27">
                  <c:v>100.36363636363636</c:v>
                </c:pt>
                <c:pt idx="28">
                  <c:v>99.181818181818173</c:v>
                </c:pt>
                <c:pt idx="29">
                  <c:v>98.181818181818173</c:v>
                </c:pt>
                <c:pt idx="30">
                  <c:v>97.090909090909079</c:v>
                </c:pt>
                <c:pt idx="31">
                  <c:v>97.090909090909079</c:v>
                </c:pt>
                <c:pt idx="32">
                  <c:v>97.272727272727266</c:v>
                </c:pt>
                <c:pt idx="33">
                  <c:v>98.818181818181813</c:v>
                </c:pt>
                <c:pt idx="34">
                  <c:v>99</c:v>
                </c:pt>
                <c:pt idx="35">
                  <c:v>100.72727272727272</c:v>
                </c:pt>
                <c:pt idx="36">
                  <c:v>111.81818181818181</c:v>
                </c:pt>
                <c:pt idx="37">
                  <c:v>121.54545454545453</c:v>
                </c:pt>
                <c:pt idx="38">
                  <c:v>127.81818181818181</c:v>
                </c:pt>
                <c:pt idx="39">
                  <c:v>132.54545454545456</c:v>
                </c:pt>
                <c:pt idx="40">
                  <c:v>134.45454545454547</c:v>
                </c:pt>
                <c:pt idx="41">
                  <c:v>146.72727272727272</c:v>
                </c:pt>
                <c:pt idx="42">
                  <c:v>163.36363636363635</c:v>
                </c:pt>
                <c:pt idx="43">
                  <c:v>168.90909090909091</c:v>
                </c:pt>
                <c:pt idx="44">
                  <c:v>177.63636363636363</c:v>
                </c:pt>
                <c:pt idx="45">
                  <c:v>174.09090909090909</c:v>
                </c:pt>
                <c:pt idx="46">
                  <c:v>174.81818181818181</c:v>
                </c:pt>
                <c:pt idx="47">
                  <c:v>174.27272727272725</c:v>
                </c:pt>
                <c:pt idx="48">
                  <c:v>174.72727272727272</c:v>
                </c:pt>
                <c:pt idx="49">
                  <c:v>180.90909090909091</c:v>
                </c:pt>
                <c:pt idx="50">
                  <c:v>189.81818181818181</c:v>
                </c:pt>
                <c:pt idx="51">
                  <c:v>222.18181818181819</c:v>
                </c:pt>
                <c:pt idx="52">
                  <c:v>#N/A</c:v>
                </c:pt>
                <c:pt idx="53">
                  <c:v>#N/A</c:v>
                </c:pt>
                <c:pt idx="54">
                  <c:v>#N/A</c:v>
                </c:pt>
                <c:pt idx="55">
                  <c:v>#N/A</c:v>
                </c:pt>
                <c:pt idx="56">
                  <c:v>#N/A</c:v>
                </c:pt>
                <c:pt idx="57">
                  <c:v>#N/A</c:v>
                </c:pt>
                <c:pt idx="58">
                  <c:v>#N/A</c:v>
                </c:pt>
                <c:pt idx="59">
                  <c:v>#N/A</c:v>
                </c:pt>
              </c:numCache>
            </c:numRef>
          </c:val>
          <c:smooth val="0"/>
          <c:extLst>
            <c:ext xmlns:c16="http://schemas.microsoft.com/office/drawing/2014/chart" uri="{C3380CC4-5D6E-409C-BE32-E72D297353CC}">
              <c16:uniqueId val="{00000003-A284-48F4-AE5D-ED08FE11B45C}"/>
            </c:ext>
          </c:extLst>
        </c:ser>
        <c:ser>
          <c:idx val="4"/>
          <c:order val="4"/>
          <c:tx>
            <c:strRef>
              <c:f>GraphProduits!$N$1</c:f>
              <c:strCache>
                <c:ptCount val="1"/>
                <c:pt idx="0">
                  <c:v>Produits plats en aciers non alliés de qualité</c:v>
                </c:pt>
              </c:strCache>
            </c:strRef>
          </c:tx>
          <c:spPr>
            <a:ln w="28575" cap="rnd">
              <a:solidFill>
                <a:schemeClr val="bg2">
                  <a:lumMod val="50000"/>
                </a:schemeClr>
              </a:solidFill>
              <a:round/>
            </a:ln>
            <a:effectLst/>
          </c:spPr>
          <c:marker>
            <c:symbol val="none"/>
          </c:marker>
          <c:cat>
            <c:multiLvlStrRef>
              <c:f>GraphProduits!$A$3:$B$62</c:f>
              <c:multiLvlStrCache>
                <c:ptCount val="60"/>
                <c:lvl>
                  <c:pt idx="0">
                    <c:v>janv</c:v>
                  </c:pt>
                  <c:pt idx="1">
                    <c:v>fév</c:v>
                  </c:pt>
                  <c:pt idx="2">
                    <c:v>mars</c:v>
                  </c:pt>
                  <c:pt idx="3">
                    <c:v>avr</c:v>
                  </c:pt>
                  <c:pt idx="4">
                    <c:v>mai</c:v>
                  </c:pt>
                  <c:pt idx="5">
                    <c:v>juin</c:v>
                  </c:pt>
                  <c:pt idx="6">
                    <c:v>juil</c:v>
                  </c:pt>
                  <c:pt idx="7">
                    <c:v>août</c:v>
                  </c:pt>
                  <c:pt idx="8">
                    <c:v>sept</c:v>
                  </c:pt>
                  <c:pt idx="9">
                    <c:v>oct</c:v>
                  </c:pt>
                  <c:pt idx="10">
                    <c:v>nov</c:v>
                  </c:pt>
                  <c:pt idx="11">
                    <c:v>déc</c:v>
                  </c:pt>
                  <c:pt idx="12">
                    <c:v>janv</c:v>
                  </c:pt>
                  <c:pt idx="13">
                    <c:v>fév</c:v>
                  </c:pt>
                  <c:pt idx="14">
                    <c:v>mars</c:v>
                  </c:pt>
                  <c:pt idx="15">
                    <c:v>avr</c:v>
                  </c:pt>
                  <c:pt idx="16">
                    <c:v>mai</c:v>
                  </c:pt>
                  <c:pt idx="17">
                    <c:v>juin</c:v>
                  </c:pt>
                  <c:pt idx="18">
                    <c:v>juil</c:v>
                  </c:pt>
                  <c:pt idx="19">
                    <c:v>août</c:v>
                  </c:pt>
                  <c:pt idx="20">
                    <c:v>sept</c:v>
                  </c:pt>
                  <c:pt idx="21">
                    <c:v>oct</c:v>
                  </c:pt>
                  <c:pt idx="22">
                    <c:v>nov</c:v>
                  </c:pt>
                  <c:pt idx="23">
                    <c:v>déc</c:v>
                  </c:pt>
                  <c:pt idx="24">
                    <c:v>janv</c:v>
                  </c:pt>
                  <c:pt idx="25">
                    <c:v>fév</c:v>
                  </c:pt>
                  <c:pt idx="26">
                    <c:v>mars</c:v>
                  </c:pt>
                  <c:pt idx="27">
                    <c:v>avr</c:v>
                  </c:pt>
                  <c:pt idx="28">
                    <c:v>mai</c:v>
                  </c:pt>
                  <c:pt idx="29">
                    <c:v>juin</c:v>
                  </c:pt>
                  <c:pt idx="30">
                    <c:v>juil</c:v>
                  </c:pt>
                  <c:pt idx="31">
                    <c:v>août</c:v>
                  </c:pt>
                  <c:pt idx="32">
                    <c:v>sept</c:v>
                  </c:pt>
                  <c:pt idx="33">
                    <c:v>oct</c:v>
                  </c:pt>
                  <c:pt idx="34">
                    <c:v>nov</c:v>
                  </c:pt>
                  <c:pt idx="35">
                    <c:v>déc</c:v>
                  </c:pt>
                  <c:pt idx="36">
                    <c:v>janv</c:v>
                  </c:pt>
                  <c:pt idx="37">
                    <c:v>fév</c:v>
                  </c:pt>
                  <c:pt idx="38">
                    <c:v>mars</c:v>
                  </c:pt>
                  <c:pt idx="39">
                    <c:v>avr</c:v>
                  </c:pt>
                  <c:pt idx="40">
                    <c:v>mai</c:v>
                  </c:pt>
                  <c:pt idx="41">
                    <c:v>juin</c:v>
                  </c:pt>
                  <c:pt idx="42">
                    <c:v>juil</c:v>
                  </c:pt>
                  <c:pt idx="43">
                    <c:v>août</c:v>
                  </c:pt>
                  <c:pt idx="44">
                    <c:v>sept</c:v>
                  </c:pt>
                  <c:pt idx="45">
                    <c:v>oct</c:v>
                  </c:pt>
                  <c:pt idx="46">
                    <c:v>nov</c:v>
                  </c:pt>
                  <c:pt idx="47">
                    <c:v>déc</c:v>
                  </c:pt>
                  <c:pt idx="48">
                    <c:v>janv</c:v>
                  </c:pt>
                  <c:pt idx="49">
                    <c:v>fév</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GraphProduits!$N$3:$N$62</c:f>
              <c:numCache>
                <c:formatCode>General</c:formatCode>
                <c:ptCount val="60"/>
                <c:pt idx="0">
                  <c:v>111.12299465240643</c:v>
                </c:pt>
                <c:pt idx="1">
                  <c:v>110.80213903743315</c:v>
                </c:pt>
                <c:pt idx="2">
                  <c:v>110.58823529411765</c:v>
                </c:pt>
                <c:pt idx="3">
                  <c:v>111.44385026737969</c:v>
                </c:pt>
                <c:pt idx="4">
                  <c:v>111.8716577540107</c:v>
                </c:pt>
                <c:pt idx="5">
                  <c:v>111.33689839572193</c:v>
                </c:pt>
                <c:pt idx="6">
                  <c:v>111.97860962566845</c:v>
                </c:pt>
                <c:pt idx="7">
                  <c:v>112.19251336898397</c:v>
                </c:pt>
                <c:pt idx="8">
                  <c:v>113.048128342246</c:v>
                </c:pt>
                <c:pt idx="9">
                  <c:v>112.51336898395722</c:v>
                </c:pt>
                <c:pt idx="10">
                  <c:v>112.19251336898397</c:v>
                </c:pt>
                <c:pt idx="11">
                  <c:v>111.6577540106952</c:v>
                </c:pt>
                <c:pt idx="12">
                  <c:v>109.83957219251337</c:v>
                </c:pt>
                <c:pt idx="13">
                  <c:v>110.05347593582889</c:v>
                </c:pt>
                <c:pt idx="14">
                  <c:v>109.83957219251337</c:v>
                </c:pt>
                <c:pt idx="15">
                  <c:v>108.55614973262033</c:v>
                </c:pt>
                <c:pt idx="16">
                  <c:v>109.62566844919786</c:v>
                </c:pt>
                <c:pt idx="17">
                  <c:v>108.44919786096258</c:v>
                </c:pt>
                <c:pt idx="18">
                  <c:v>105.88235294117648</c:v>
                </c:pt>
                <c:pt idx="19">
                  <c:v>107.16577540106952</c:v>
                </c:pt>
                <c:pt idx="20">
                  <c:v>106.20320855614973</c:v>
                </c:pt>
                <c:pt idx="21">
                  <c:v>103.63636363636365</c:v>
                </c:pt>
                <c:pt idx="22">
                  <c:v>100.42780748663102</c:v>
                </c:pt>
                <c:pt idx="23">
                  <c:v>98.395721925133699</c:v>
                </c:pt>
                <c:pt idx="24">
                  <c:v>100</c:v>
                </c:pt>
                <c:pt idx="25">
                  <c:v>98.82352941176471</c:v>
                </c:pt>
                <c:pt idx="26">
                  <c:v>97.64705882352942</c:v>
                </c:pt>
                <c:pt idx="27">
                  <c:v>97.754010695187176</c:v>
                </c:pt>
                <c:pt idx="28">
                  <c:v>101.71122994652406</c:v>
                </c:pt>
                <c:pt idx="29">
                  <c:v>99.358288770053491</c:v>
                </c:pt>
                <c:pt idx="30">
                  <c:v>97.967914438502675</c:v>
                </c:pt>
                <c:pt idx="31">
                  <c:v>94.652406417112303</c:v>
                </c:pt>
                <c:pt idx="32">
                  <c:v>97.005347593582897</c:v>
                </c:pt>
                <c:pt idx="33">
                  <c:v>100.10695187165776</c:v>
                </c:pt>
                <c:pt idx="34">
                  <c:v>101.92513368983957</c:v>
                </c:pt>
                <c:pt idx="35">
                  <c:v>102.99465240641712</c:v>
                </c:pt>
                <c:pt idx="36">
                  <c:v>113.58288770053477</c:v>
                </c:pt>
                <c:pt idx="37">
                  <c:v>121.60427807486631</c:v>
                </c:pt>
                <c:pt idx="38">
                  <c:v>125.02673796791446</c:v>
                </c:pt>
                <c:pt idx="39">
                  <c:v>142.56684491978612</c:v>
                </c:pt>
                <c:pt idx="40">
                  <c:v>147.16577540106951</c:v>
                </c:pt>
                <c:pt idx="41">
                  <c:v>154.6524064171123</c:v>
                </c:pt>
                <c:pt idx="42">
                  <c:v>180.64171122994654</c:v>
                </c:pt>
                <c:pt idx="43">
                  <c:v>183.10160427807486</c:v>
                </c:pt>
                <c:pt idx="44">
                  <c:v>192.08556149732621</c:v>
                </c:pt>
                <c:pt idx="45">
                  <c:v>199.78609625668452</c:v>
                </c:pt>
                <c:pt idx="46">
                  <c:v>196.7914438502674</c:v>
                </c:pt>
                <c:pt idx="47">
                  <c:v>192.83422459893049</c:v>
                </c:pt>
                <c:pt idx="48">
                  <c:v>188.6631016042781</c:v>
                </c:pt>
                <c:pt idx="49">
                  <c:v>187.70053475935831</c:v>
                </c:pt>
                <c:pt idx="50">
                  <c:v>190.37433155080214</c:v>
                </c:pt>
                <c:pt idx="51">
                  <c:v>193.68983957219251</c:v>
                </c:pt>
                <c:pt idx="52">
                  <c:v>#N/A</c:v>
                </c:pt>
                <c:pt idx="53">
                  <c:v>#N/A</c:v>
                </c:pt>
                <c:pt idx="54">
                  <c:v>#N/A</c:v>
                </c:pt>
                <c:pt idx="55">
                  <c:v>#N/A</c:v>
                </c:pt>
                <c:pt idx="56">
                  <c:v>#N/A</c:v>
                </c:pt>
                <c:pt idx="57">
                  <c:v>#N/A</c:v>
                </c:pt>
                <c:pt idx="58">
                  <c:v>#N/A</c:v>
                </c:pt>
                <c:pt idx="59">
                  <c:v>#N/A</c:v>
                </c:pt>
              </c:numCache>
            </c:numRef>
          </c:val>
          <c:smooth val="0"/>
          <c:extLst>
            <c:ext xmlns:c16="http://schemas.microsoft.com/office/drawing/2014/chart" uri="{C3380CC4-5D6E-409C-BE32-E72D297353CC}">
              <c16:uniqueId val="{00000004-A284-48F4-AE5D-ED08FE11B45C}"/>
            </c:ext>
          </c:extLst>
        </c:ser>
        <c:ser>
          <c:idx val="5"/>
          <c:order val="5"/>
          <c:tx>
            <c:strRef>
              <c:f>GraphProduits!$O$1</c:f>
              <c:strCache>
                <c:ptCount val="1"/>
                <c:pt idx="0">
                  <c:v>Demi produits en aluminium</c:v>
                </c:pt>
              </c:strCache>
            </c:strRef>
          </c:tx>
          <c:spPr>
            <a:ln w="28575" cap="rnd">
              <a:solidFill>
                <a:srgbClr val="FF66FF"/>
              </a:solidFill>
              <a:round/>
            </a:ln>
            <a:effectLst/>
          </c:spPr>
          <c:marker>
            <c:symbol val="none"/>
          </c:marker>
          <c:cat>
            <c:multiLvlStrRef>
              <c:f>GraphProduits!$A$3:$B$62</c:f>
              <c:multiLvlStrCache>
                <c:ptCount val="60"/>
                <c:lvl>
                  <c:pt idx="0">
                    <c:v>janv</c:v>
                  </c:pt>
                  <c:pt idx="1">
                    <c:v>fév</c:v>
                  </c:pt>
                  <c:pt idx="2">
                    <c:v>mars</c:v>
                  </c:pt>
                  <c:pt idx="3">
                    <c:v>avr</c:v>
                  </c:pt>
                  <c:pt idx="4">
                    <c:v>mai</c:v>
                  </c:pt>
                  <c:pt idx="5">
                    <c:v>juin</c:v>
                  </c:pt>
                  <c:pt idx="6">
                    <c:v>juil</c:v>
                  </c:pt>
                  <c:pt idx="7">
                    <c:v>août</c:v>
                  </c:pt>
                  <c:pt idx="8">
                    <c:v>sept</c:v>
                  </c:pt>
                  <c:pt idx="9">
                    <c:v>oct</c:v>
                  </c:pt>
                  <c:pt idx="10">
                    <c:v>nov</c:v>
                  </c:pt>
                  <c:pt idx="11">
                    <c:v>déc</c:v>
                  </c:pt>
                  <c:pt idx="12">
                    <c:v>janv</c:v>
                  </c:pt>
                  <c:pt idx="13">
                    <c:v>fév</c:v>
                  </c:pt>
                  <c:pt idx="14">
                    <c:v>mars</c:v>
                  </c:pt>
                  <c:pt idx="15">
                    <c:v>avr</c:v>
                  </c:pt>
                  <c:pt idx="16">
                    <c:v>mai</c:v>
                  </c:pt>
                  <c:pt idx="17">
                    <c:v>juin</c:v>
                  </c:pt>
                  <c:pt idx="18">
                    <c:v>juil</c:v>
                  </c:pt>
                  <c:pt idx="19">
                    <c:v>août</c:v>
                  </c:pt>
                  <c:pt idx="20">
                    <c:v>sept</c:v>
                  </c:pt>
                  <c:pt idx="21">
                    <c:v>oct</c:v>
                  </c:pt>
                  <c:pt idx="22">
                    <c:v>nov</c:v>
                  </c:pt>
                  <c:pt idx="23">
                    <c:v>déc</c:v>
                  </c:pt>
                  <c:pt idx="24">
                    <c:v>janv</c:v>
                  </c:pt>
                  <c:pt idx="25">
                    <c:v>fév</c:v>
                  </c:pt>
                  <c:pt idx="26">
                    <c:v>mars</c:v>
                  </c:pt>
                  <c:pt idx="27">
                    <c:v>avr</c:v>
                  </c:pt>
                  <c:pt idx="28">
                    <c:v>mai</c:v>
                  </c:pt>
                  <c:pt idx="29">
                    <c:v>juin</c:v>
                  </c:pt>
                  <c:pt idx="30">
                    <c:v>juil</c:v>
                  </c:pt>
                  <c:pt idx="31">
                    <c:v>août</c:v>
                  </c:pt>
                  <c:pt idx="32">
                    <c:v>sept</c:v>
                  </c:pt>
                  <c:pt idx="33">
                    <c:v>oct</c:v>
                  </c:pt>
                  <c:pt idx="34">
                    <c:v>nov</c:v>
                  </c:pt>
                  <c:pt idx="35">
                    <c:v>déc</c:v>
                  </c:pt>
                  <c:pt idx="36">
                    <c:v>janv</c:v>
                  </c:pt>
                  <c:pt idx="37">
                    <c:v>fév</c:v>
                  </c:pt>
                  <c:pt idx="38">
                    <c:v>mars</c:v>
                  </c:pt>
                  <c:pt idx="39">
                    <c:v>avr</c:v>
                  </c:pt>
                  <c:pt idx="40">
                    <c:v>mai</c:v>
                  </c:pt>
                  <c:pt idx="41">
                    <c:v>juin</c:v>
                  </c:pt>
                  <c:pt idx="42">
                    <c:v>juil</c:v>
                  </c:pt>
                  <c:pt idx="43">
                    <c:v>août</c:v>
                  </c:pt>
                  <c:pt idx="44">
                    <c:v>sept</c:v>
                  </c:pt>
                  <c:pt idx="45">
                    <c:v>oct</c:v>
                  </c:pt>
                  <c:pt idx="46">
                    <c:v>nov</c:v>
                  </c:pt>
                  <c:pt idx="47">
                    <c:v>déc</c:v>
                  </c:pt>
                  <c:pt idx="48">
                    <c:v>janv</c:v>
                  </c:pt>
                  <c:pt idx="49">
                    <c:v>fév</c:v>
                  </c:pt>
                  <c:pt idx="50">
                    <c:v>mars</c:v>
                  </c:pt>
                  <c:pt idx="51">
                    <c:v>avr</c:v>
                  </c:pt>
                  <c:pt idx="52">
                    <c:v>mai</c:v>
                  </c:pt>
                  <c:pt idx="53">
                    <c:v>juin</c:v>
                  </c:pt>
                  <c:pt idx="54">
                    <c:v>juil</c:v>
                  </c:pt>
                  <c:pt idx="55">
                    <c:v>août</c:v>
                  </c:pt>
                  <c:pt idx="56">
                    <c:v>sept</c:v>
                  </c:pt>
                  <c:pt idx="57">
                    <c:v>oct</c:v>
                  </c:pt>
                  <c:pt idx="58">
                    <c:v>nov</c:v>
                  </c:pt>
                  <c:pt idx="59">
                    <c:v>déc</c:v>
                  </c:pt>
                </c:lvl>
                <c:lvl>
                  <c:pt idx="0">
                    <c:v>2018</c:v>
                  </c:pt>
                  <c:pt idx="12">
                    <c:v>2019</c:v>
                  </c:pt>
                  <c:pt idx="24">
                    <c:v>2020</c:v>
                  </c:pt>
                  <c:pt idx="36">
                    <c:v>2021</c:v>
                  </c:pt>
                  <c:pt idx="48">
                    <c:v>2022</c:v>
                  </c:pt>
                </c:lvl>
              </c:multiLvlStrCache>
            </c:multiLvlStrRef>
          </c:cat>
          <c:val>
            <c:numRef>
              <c:f>GraphProduits!$O$3:$O$62</c:f>
              <c:numCache>
                <c:formatCode>General</c:formatCode>
                <c:ptCount val="60"/>
                <c:pt idx="0">
                  <c:v>104.46058091286307</c:v>
                </c:pt>
                <c:pt idx="1">
                  <c:v>105.4979253112033</c:v>
                </c:pt>
                <c:pt idx="2">
                  <c:v>104.56431535269708</c:v>
                </c:pt>
                <c:pt idx="3">
                  <c:v>105.18672199170123</c:v>
                </c:pt>
                <c:pt idx="4">
                  <c:v>107.26141078838174</c:v>
                </c:pt>
                <c:pt idx="5">
                  <c:v>107.88381742738588</c:v>
                </c:pt>
                <c:pt idx="6">
                  <c:v>108.402489626556</c:v>
                </c:pt>
                <c:pt idx="7">
                  <c:v>105.4979253112033</c:v>
                </c:pt>
                <c:pt idx="8">
                  <c:v>106.95020746887965</c:v>
                </c:pt>
                <c:pt idx="9">
                  <c:v>108.50622406639002</c:v>
                </c:pt>
                <c:pt idx="10">
                  <c:v>108.402489626556</c:v>
                </c:pt>
                <c:pt idx="11">
                  <c:v>107.57261410788381</c:v>
                </c:pt>
                <c:pt idx="12">
                  <c:v>106.74273858921161</c:v>
                </c:pt>
                <c:pt idx="13">
                  <c:v>106.01659751037343</c:v>
                </c:pt>
                <c:pt idx="14">
                  <c:v>105.9128630705394</c:v>
                </c:pt>
                <c:pt idx="15">
                  <c:v>105.08298755186721</c:v>
                </c:pt>
                <c:pt idx="16">
                  <c:v>105.18672199170123</c:v>
                </c:pt>
                <c:pt idx="17">
                  <c:v>103.63070539419087</c:v>
                </c:pt>
                <c:pt idx="18">
                  <c:v>103.42323651452281</c:v>
                </c:pt>
                <c:pt idx="19">
                  <c:v>102.48962655601657</c:v>
                </c:pt>
                <c:pt idx="20">
                  <c:v>101.76348547717841</c:v>
                </c:pt>
                <c:pt idx="21">
                  <c:v>101.14107883817427</c:v>
                </c:pt>
                <c:pt idx="22">
                  <c:v>100.51867219917011</c:v>
                </c:pt>
                <c:pt idx="23">
                  <c:v>101.14107883817427</c:v>
                </c:pt>
                <c:pt idx="24">
                  <c:v>100</c:v>
                </c:pt>
                <c:pt idx="25">
                  <c:v>99.896265560165958</c:v>
                </c:pt>
                <c:pt idx="26">
                  <c:v>96.058091286307032</c:v>
                </c:pt>
                <c:pt idx="27">
                  <c:v>95.331950207468878</c:v>
                </c:pt>
                <c:pt idx="28">
                  <c:v>95.331950207468878</c:v>
                </c:pt>
                <c:pt idx="29">
                  <c:v>95.435684647302892</c:v>
                </c:pt>
                <c:pt idx="30">
                  <c:v>94.70954356846471</c:v>
                </c:pt>
                <c:pt idx="31">
                  <c:v>95.539419087136906</c:v>
                </c:pt>
                <c:pt idx="32">
                  <c:v>96.473029045643145</c:v>
                </c:pt>
                <c:pt idx="33">
                  <c:v>97.095435684647285</c:v>
                </c:pt>
                <c:pt idx="34">
                  <c:v>99.585062240663888</c:v>
                </c:pt>
                <c:pt idx="35">
                  <c:v>99.896265560165958</c:v>
                </c:pt>
                <c:pt idx="36">
                  <c:v>99.481327800829874</c:v>
                </c:pt>
                <c:pt idx="37">
                  <c:v>100.93360995850621</c:v>
                </c:pt>
                <c:pt idx="38">
                  <c:v>103.0082987551867</c:v>
                </c:pt>
                <c:pt idx="39">
                  <c:v>106.3278008298755</c:v>
                </c:pt>
                <c:pt idx="40">
                  <c:v>111.61825726141076</c:v>
                </c:pt>
                <c:pt idx="41">
                  <c:v>114.10788381742736</c:v>
                </c:pt>
                <c:pt idx="42">
                  <c:v>118.87966804979251</c:v>
                </c:pt>
                <c:pt idx="43">
                  <c:v>124.17012448132779</c:v>
                </c:pt>
                <c:pt idx="44">
                  <c:v>129.77178423236512</c:v>
                </c:pt>
                <c:pt idx="45">
                  <c:v>135.37344398340247</c:v>
                </c:pt>
                <c:pt idx="46">
                  <c:v>137.86307053941908</c:v>
                </c:pt>
                <c:pt idx="47">
                  <c:v>141.18257261410787</c:v>
                </c:pt>
                <c:pt idx="48">
                  <c:v>152.80082987551867</c:v>
                </c:pt>
                <c:pt idx="49">
                  <c:v>160.37344398340247</c:v>
                </c:pt>
                <c:pt idx="50">
                  <c:v>169.39834024896265</c:v>
                </c:pt>
                <c:pt idx="51">
                  <c:v>174.89626556016594</c:v>
                </c:pt>
                <c:pt idx="52">
                  <c:v>#N/A</c:v>
                </c:pt>
                <c:pt idx="53">
                  <c:v>#N/A</c:v>
                </c:pt>
                <c:pt idx="54">
                  <c:v>#N/A</c:v>
                </c:pt>
                <c:pt idx="55">
                  <c:v>#N/A</c:v>
                </c:pt>
                <c:pt idx="56">
                  <c:v>#N/A</c:v>
                </c:pt>
                <c:pt idx="57">
                  <c:v>#N/A</c:v>
                </c:pt>
                <c:pt idx="58">
                  <c:v>#N/A</c:v>
                </c:pt>
                <c:pt idx="59">
                  <c:v>#N/A</c:v>
                </c:pt>
              </c:numCache>
            </c:numRef>
          </c:val>
          <c:smooth val="0"/>
          <c:extLst>
            <c:ext xmlns:c16="http://schemas.microsoft.com/office/drawing/2014/chart" uri="{C3380CC4-5D6E-409C-BE32-E72D297353CC}">
              <c16:uniqueId val="{00000005-A284-48F4-AE5D-ED08FE11B45C}"/>
            </c:ext>
          </c:extLst>
        </c:ser>
        <c:ser>
          <c:idx val="6"/>
          <c:order val="6"/>
          <c:tx>
            <c:strRef>
              <c:f>GraphProduits!$P$1</c:f>
              <c:strCache>
                <c:ptCount val="1"/>
                <c:pt idx="0">
                  <c:v>Tuiles</c:v>
                </c:pt>
              </c:strCache>
            </c:strRef>
          </c:tx>
          <c:spPr>
            <a:ln w="28575" cap="rnd">
              <a:solidFill>
                <a:schemeClr val="accent2"/>
              </a:solidFill>
              <a:round/>
            </a:ln>
            <a:effectLst/>
          </c:spPr>
          <c:marker>
            <c:symbol val="none"/>
          </c:marker>
          <c:val>
            <c:numRef>
              <c:f>GraphProduits!$P$3:$P$62</c:f>
              <c:numCache>
                <c:formatCode>General</c:formatCode>
                <c:ptCount val="60"/>
                <c:pt idx="0">
                  <c:v>98.598598598598585</c:v>
                </c:pt>
                <c:pt idx="1">
                  <c:v>99.799799799799786</c:v>
                </c:pt>
                <c:pt idx="2">
                  <c:v>98.198198198198185</c:v>
                </c:pt>
                <c:pt idx="3">
                  <c:v>99.499499499499493</c:v>
                </c:pt>
                <c:pt idx="4">
                  <c:v>99.899899899899879</c:v>
                </c:pt>
                <c:pt idx="5">
                  <c:v>100.10010010010009</c:v>
                </c:pt>
                <c:pt idx="6">
                  <c:v>100.30030030030029</c:v>
                </c:pt>
                <c:pt idx="7">
                  <c:v>101.60160160160159</c:v>
                </c:pt>
                <c:pt idx="8">
                  <c:v>100.70070070070068</c:v>
                </c:pt>
                <c:pt idx="9">
                  <c:v>99.999999999999986</c:v>
                </c:pt>
                <c:pt idx="10">
                  <c:v>98.798798798798785</c:v>
                </c:pt>
                <c:pt idx="11">
                  <c:v>98.898898898898878</c:v>
                </c:pt>
                <c:pt idx="12">
                  <c:v>98.898898898898878</c:v>
                </c:pt>
                <c:pt idx="13">
                  <c:v>100.50050050050049</c:v>
                </c:pt>
                <c:pt idx="14">
                  <c:v>99.899899899899879</c:v>
                </c:pt>
                <c:pt idx="15">
                  <c:v>100.40040040040039</c:v>
                </c:pt>
                <c:pt idx="16">
                  <c:v>100.70070070070068</c:v>
                </c:pt>
                <c:pt idx="17">
                  <c:v>101.10110110110109</c:v>
                </c:pt>
                <c:pt idx="18">
                  <c:v>99.999999999999986</c:v>
                </c:pt>
                <c:pt idx="19">
                  <c:v>101.70170170170168</c:v>
                </c:pt>
                <c:pt idx="20">
                  <c:v>101.30130130130129</c:v>
                </c:pt>
                <c:pt idx="21">
                  <c:v>100.20020020020019</c:v>
                </c:pt>
                <c:pt idx="22">
                  <c:v>100.90090090090088</c:v>
                </c:pt>
                <c:pt idx="23">
                  <c:v>99.199199199199185</c:v>
                </c:pt>
                <c:pt idx="24">
                  <c:v>99.999999999999986</c:v>
                </c:pt>
                <c:pt idx="25">
                  <c:v>100.70070070070068</c:v>
                </c:pt>
                <c:pt idx="26">
                  <c:v>100.80080080080079</c:v>
                </c:pt>
                <c:pt idx="27">
                  <c:v>102.50250250250249</c:v>
                </c:pt>
                <c:pt idx="28">
                  <c:v>102.10210210210209</c:v>
                </c:pt>
                <c:pt idx="29">
                  <c:v>102.80280280280279</c:v>
                </c:pt>
                <c:pt idx="30">
                  <c:v>103.10310310310309</c:v>
                </c:pt>
                <c:pt idx="31">
                  <c:v>103.40340340340339</c:v>
                </c:pt>
                <c:pt idx="32">
                  <c:v>102.00200200200199</c:v>
                </c:pt>
                <c:pt idx="33">
                  <c:v>102.20220220220219</c:v>
                </c:pt>
                <c:pt idx="34">
                  <c:v>101.50150150150149</c:v>
                </c:pt>
                <c:pt idx="35">
                  <c:v>101.10110110110109</c:v>
                </c:pt>
                <c:pt idx="36">
                  <c:v>101.10110110110109</c:v>
                </c:pt>
                <c:pt idx="37">
                  <c:v>101.30130130130129</c:v>
                </c:pt>
                <c:pt idx="38">
                  <c:v>102.60260260260259</c:v>
                </c:pt>
                <c:pt idx="39">
                  <c:v>102.20220220220219</c:v>
                </c:pt>
                <c:pt idx="40">
                  <c:v>104.60460460460459</c:v>
                </c:pt>
                <c:pt idx="41">
                  <c:v>103.3033033033033</c:v>
                </c:pt>
                <c:pt idx="42">
                  <c:v>103.5035035035035</c:v>
                </c:pt>
                <c:pt idx="43">
                  <c:v>104.004004004004</c:v>
                </c:pt>
                <c:pt idx="44">
                  <c:v>104.3043043043043</c:v>
                </c:pt>
                <c:pt idx="45">
                  <c:v>105.1051051051051</c:v>
                </c:pt>
                <c:pt idx="46">
                  <c:v>104.70470470470468</c:v>
                </c:pt>
                <c:pt idx="47">
                  <c:v>104.60460460460459</c:v>
                </c:pt>
                <c:pt idx="48">
                  <c:v>111.41141141141139</c:v>
                </c:pt>
                <c:pt idx="49">
                  <c:v>116.5165165165165</c:v>
                </c:pt>
                <c:pt idx="50">
                  <c:v>120.6206206206206</c:v>
                </c:pt>
                <c:pt idx="51">
                  <c:v>125.52552552552551</c:v>
                </c:pt>
                <c:pt idx="52">
                  <c:v>#N/A</c:v>
                </c:pt>
                <c:pt idx="53">
                  <c:v>#N/A</c:v>
                </c:pt>
                <c:pt idx="54">
                  <c:v>#N/A</c:v>
                </c:pt>
                <c:pt idx="55">
                  <c:v>#N/A</c:v>
                </c:pt>
                <c:pt idx="56">
                  <c:v>#N/A</c:v>
                </c:pt>
                <c:pt idx="57">
                  <c:v>#N/A</c:v>
                </c:pt>
                <c:pt idx="58">
                  <c:v>#N/A</c:v>
                </c:pt>
                <c:pt idx="59">
                  <c:v>#N/A</c:v>
                </c:pt>
              </c:numCache>
            </c:numRef>
          </c:val>
          <c:smooth val="0"/>
          <c:extLst>
            <c:ext xmlns:c16="http://schemas.microsoft.com/office/drawing/2014/chart" uri="{C3380CC4-5D6E-409C-BE32-E72D297353CC}">
              <c16:uniqueId val="{00000006-A284-48F4-AE5D-ED08FE11B45C}"/>
            </c:ext>
          </c:extLst>
        </c:ser>
        <c:dLbls>
          <c:showLegendKey val="0"/>
          <c:showVal val="0"/>
          <c:showCatName val="0"/>
          <c:showSerName val="0"/>
          <c:showPercent val="0"/>
          <c:showBubbleSize val="0"/>
        </c:dLbls>
        <c:smooth val="0"/>
        <c:axId val="1150905200"/>
        <c:axId val="1150901872"/>
      </c:lineChart>
      <c:catAx>
        <c:axId val="115090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1150901872"/>
        <c:crosses val="autoZero"/>
        <c:auto val="1"/>
        <c:lblAlgn val="ctr"/>
        <c:lblOffset val="100"/>
        <c:noMultiLvlLbl val="0"/>
      </c:catAx>
      <c:valAx>
        <c:axId val="1150901872"/>
        <c:scaling>
          <c:orientation val="minMax"/>
          <c:min val="8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t>Base 100 en janvier 2020</a:t>
                </a:r>
              </a:p>
            </c:rich>
          </c:tx>
          <c:layout>
            <c:manualLayout>
              <c:xMode val="edge"/>
              <c:yMode val="edge"/>
              <c:x val="1.4331597222222223E-2"/>
              <c:y val="2.369574119574119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1150905200"/>
        <c:crosses val="autoZero"/>
        <c:crossBetween val="between"/>
        <c:majorUnit val="10"/>
      </c:valAx>
      <c:spPr>
        <a:blipFill>
          <a:blip xmlns:r="http://schemas.openxmlformats.org/officeDocument/2006/relationships" r:embed="rId3"/>
          <a:tile tx="0" ty="0" sx="100000" sy="100000" flip="none" algn="tl"/>
        </a:blip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FFC00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egendEntry>
        <c:idx val="3"/>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4"/>
        <c:txPr>
          <a:bodyPr rot="0" spcFirstLastPara="1" vertOverflow="ellipsis" vert="horz" wrap="square" anchor="ctr" anchorCtr="1"/>
          <a:lstStyle/>
          <a:p>
            <a:pPr>
              <a:defRPr sz="1400" b="0" i="0" u="none" strike="noStrike" kern="1200" baseline="0">
                <a:solidFill>
                  <a:schemeClr val="bg2">
                    <a:lumMod val="50000"/>
                  </a:schemeClr>
                </a:solidFill>
                <a:latin typeface="Arial" panose="020B0604020202020204" pitchFamily="34" charset="0"/>
                <a:ea typeface="+mn-ea"/>
                <a:cs typeface="Arial" panose="020B0604020202020204" pitchFamily="34" charset="0"/>
              </a:defRPr>
            </a:pPr>
            <a:endParaRPr lang="fr-FR"/>
          </a:p>
        </c:txPr>
      </c:legendEntry>
      <c:legendEntry>
        <c:idx val="5"/>
        <c:txPr>
          <a:bodyPr rot="0" spcFirstLastPara="1" vertOverflow="ellipsis" vert="horz" wrap="square" anchor="ctr" anchorCtr="1"/>
          <a:lstStyle/>
          <a:p>
            <a:pPr>
              <a:defRPr sz="1400" b="0" i="0" u="none" strike="noStrike" kern="1200" baseline="0">
                <a:solidFill>
                  <a:srgbClr val="FF66FF"/>
                </a:solidFill>
                <a:latin typeface="Arial" panose="020B0604020202020204" pitchFamily="34" charset="0"/>
                <a:ea typeface="+mn-ea"/>
                <a:cs typeface="Arial" panose="020B0604020202020204" pitchFamily="34" charset="0"/>
              </a:defRPr>
            </a:pPr>
            <a:endParaRPr lang="fr-FR"/>
          </a:p>
        </c:txPr>
      </c:legendEntry>
      <c:legendEntry>
        <c:idx val="6"/>
        <c:txPr>
          <a:bodyPr rot="0" spcFirstLastPara="1" vertOverflow="ellipsis" vert="horz" wrap="square" anchor="ctr" anchorCtr="1"/>
          <a:lstStyle/>
          <a:p>
            <a:pPr>
              <a:defRPr sz="1400" b="0" i="0" u="none" strike="noStrike" kern="1200" baseline="0">
                <a:solidFill>
                  <a:schemeClr val="accent2"/>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0.7408843470885752"/>
          <c:y val="2.8469315610859729E-2"/>
          <c:w val="0.25911565291142474"/>
          <c:h val="0.8408604355203619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fr-F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654329784284766E-2"/>
          <c:y val="5.0925925925925923E-2"/>
          <c:w val="0.91179008268114292"/>
          <c:h val="0.69162900485445655"/>
        </c:manualLayout>
      </c:layout>
      <c:lineChart>
        <c:grouping val="standard"/>
        <c:varyColors val="0"/>
        <c:ser>
          <c:idx val="1"/>
          <c:order val="0"/>
          <c:tx>
            <c:strRef>
              <c:f>'Éléments financiers'!$AB$3</c:f>
              <c:strCache>
                <c:ptCount val="1"/>
                <c:pt idx="0">
                  <c:v>Industrie manufacturière</c:v>
                </c:pt>
              </c:strCache>
            </c:strRef>
          </c:tx>
          <c:spPr>
            <a:ln w="28575" cap="rnd">
              <a:solidFill>
                <a:srgbClr val="FF0000"/>
              </a:solidFill>
              <a:prstDash val="solid"/>
              <a:round/>
            </a:ln>
            <a:effectLst/>
          </c:spPr>
          <c:marker>
            <c:symbol val="none"/>
          </c:marker>
          <c:cat>
            <c:multiLvlStrRef>
              <c:f>'Éléments financiers'!$A$156:$B$183</c:f>
              <c:multiLvlStrCache>
                <c:ptCount val="2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lvl>
                <c:lvl>
                  <c:pt idx="0">
                    <c:v>2016</c:v>
                  </c:pt>
                  <c:pt idx="4">
                    <c:v>2017</c:v>
                  </c:pt>
                  <c:pt idx="8">
                    <c:v>2018</c:v>
                  </c:pt>
                  <c:pt idx="12">
                    <c:v>2019</c:v>
                  </c:pt>
                  <c:pt idx="16">
                    <c:v>2020</c:v>
                  </c:pt>
                  <c:pt idx="20">
                    <c:v>2021</c:v>
                  </c:pt>
                  <c:pt idx="24">
                    <c:v>2022</c:v>
                  </c:pt>
                </c:lvl>
              </c:multiLvlStrCache>
            </c:multiLvlStrRef>
          </c:cat>
          <c:val>
            <c:numRef>
              <c:f>'Éléments financiers'!$AB$156:$AB$183</c:f>
              <c:numCache>
                <c:formatCode>0.0%</c:formatCode>
                <c:ptCount val="28"/>
                <c:pt idx="0">
                  <c:v>0.36279668914103558</c:v>
                </c:pt>
                <c:pt idx="1">
                  <c:v>0.35612684599753769</c:v>
                </c:pt>
                <c:pt idx="2">
                  <c:v>0.35673122205085239</c:v>
                </c:pt>
                <c:pt idx="3">
                  <c:v>0.35727835797782231</c:v>
                </c:pt>
                <c:pt idx="4">
                  <c:v>0.35549627737209039</c:v>
                </c:pt>
                <c:pt idx="5">
                  <c:v>0.35883740122932639</c:v>
                </c:pt>
                <c:pt idx="6">
                  <c:v>0.35976200773664896</c:v>
                </c:pt>
                <c:pt idx="7">
                  <c:v>0.35613708624101709</c:v>
                </c:pt>
                <c:pt idx="8">
                  <c:v>0.34591957953809649</c:v>
                </c:pt>
                <c:pt idx="9">
                  <c:v>0.34966555689808954</c:v>
                </c:pt>
                <c:pt idx="10">
                  <c:v>0.35731213340783607</c:v>
                </c:pt>
                <c:pt idx="11">
                  <c:v>0.35881997170793112</c:v>
                </c:pt>
                <c:pt idx="12">
                  <c:v>0.37494079623447435</c:v>
                </c:pt>
                <c:pt idx="13">
                  <c:v>0.37947832095801354</c:v>
                </c:pt>
                <c:pt idx="14">
                  <c:v>0.36981709815245883</c:v>
                </c:pt>
                <c:pt idx="15">
                  <c:v>0.3629264151437146</c:v>
                </c:pt>
                <c:pt idx="16">
                  <c:v>0.32686242370219387</c:v>
                </c:pt>
                <c:pt idx="17">
                  <c:v>0.2756721669438173</c:v>
                </c:pt>
                <c:pt idx="18">
                  <c:v>0.31522691059226349</c:v>
                </c:pt>
                <c:pt idx="19">
                  <c:v>0.33474855271343912</c:v>
                </c:pt>
                <c:pt idx="20">
                  <c:v>0.3342793273184132</c:v>
                </c:pt>
                <c:pt idx="21">
                  <c:v>0.32187905121034111</c:v>
                </c:pt>
                <c:pt idx="22">
                  <c:v>0.30103277201639439</c:v>
                </c:pt>
                <c:pt idx="23">
                  <c:v>0.29368619668014895</c:v>
                </c:pt>
                <c:pt idx="24">
                  <c:v>0.30565129611521197</c:v>
                </c:pt>
              </c:numCache>
            </c:numRef>
          </c:val>
          <c:smooth val="1"/>
          <c:extLst>
            <c:ext xmlns:c16="http://schemas.microsoft.com/office/drawing/2014/chart" uri="{C3380CC4-5D6E-409C-BE32-E72D297353CC}">
              <c16:uniqueId val="{00000000-34BA-472F-8090-EA5EAFDC1976}"/>
            </c:ext>
          </c:extLst>
        </c:ser>
        <c:ser>
          <c:idx val="2"/>
          <c:order val="1"/>
          <c:tx>
            <c:strRef>
              <c:f>'Éléments financiers'!$AC$3</c:f>
              <c:strCache>
                <c:ptCount val="1"/>
                <c:pt idx="0">
                  <c:v>Construction</c:v>
                </c:pt>
              </c:strCache>
            </c:strRef>
          </c:tx>
          <c:spPr>
            <a:ln w="28575" cap="rnd">
              <a:solidFill>
                <a:srgbClr val="00B050"/>
              </a:solidFill>
              <a:prstDash val="solid"/>
              <a:round/>
            </a:ln>
            <a:effectLst/>
          </c:spPr>
          <c:marker>
            <c:symbol val="none"/>
          </c:marker>
          <c:cat>
            <c:multiLvlStrRef>
              <c:f>'Éléments financiers'!$A$156:$B$183</c:f>
              <c:multiLvlStrCache>
                <c:ptCount val="2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lvl>
                <c:lvl>
                  <c:pt idx="0">
                    <c:v>2016</c:v>
                  </c:pt>
                  <c:pt idx="4">
                    <c:v>2017</c:v>
                  </c:pt>
                  <c:pt idx="8">
                    <c:v>2018</c:v>
                  </c:pt>
                  <c:pt idx="12">
                    <c:v>2019</c:v>
                  </c:pt>
                  <c:pt idx="16">
                    <c:v>2020</c:v>
                  </c:pt>
                  <c:pt idx="20">
                    <c:v>2021</c:v>
                  </c:pt>
                  <c:pt idx="24">
                    <c:v>2022</c:v>
                  </c:pt>
                </c:lvl>
              </c:multiLvlStrCache>
            </c:multiLvlStrRef>
          </c:cat>
          <c:val>
            <c:numRef>
              <c:f>'Éléments financiers'!$AC$156:$AC$183</c:f>
              <c:numCache>
                <c:formatCode>0.0%</c:formatCode>
                <c:ptCount val="28"/>
                <c:pt idx="0">
                  <c:v>0.22144742650731977</c:v>
                </c:pt>
                <c:pt idx="1">
                  <c:v>0.22526335181604401</c:v>
                </c:pt>
                <c:pt idx="2">
                  <c:v>0.22465506890185521</c:v>
                </c:pt>
                <c:pt idx="3">
                  <c:v>0.22893028576507721</c:v>
                </c:pt>
                <c:pt idx="4">
                  <c:v>0.23910622807275062</c:v>
                </c:pt>
                <c:pt idx="5">
                  <c:v>0.24142408742476823</c:v>
                </c:pt>
                <c:pt idx="6">
                  <c:v>0.24283931036219236</c:v>
                </c:pt>
                <c:pt idx="7">
                  <c:v>0.234410611356415</c:v>
                </c:pt>
                <c:pt idx="8">
                  <c:v>0.24609328437498526</c:v>
                </c:pt>
                <c:pt idx="9">
                  <c:v>0.24232848276618502</c:v>
                </c:pt>
                <c:pt idx="10">
                  <c:v>0.24460366995380597</c:v>
                </c:pt>
                <c:pt idx="11">
                  <c:v>0.24600920340923815</c:v>
                </c:pt>
                <c:pt idx="12">
                  <c:v>0.2635688176308722</c:v>
                </c:pt>
                <c:pt idx="13">
                  <c:v>0.27289243314744299</c:v>
                </c:pt>
                <c:pt idx="14">
                  <c:v>0.27064059023526532</c:v>
                </c:pt>
                <c:pt idx="15">
                  <c:v>0.26994374977054469</c:v>
                </c:pt>
                <c:pt idx="16">
                  <c:v>0.23638927152843325</c:v>
                </c:pt>
                <c:pt idx="17">
                  <c:v>0.16625970036214494</c:v>
                </c:pt>
                <c:pt idx="18">
                  <c:v>0.23155297308203468</c:v>
                </c:pt>
                <c:pt idx="19">
                  <c:v>0.23363083664947434</c:v>
                </c:pt>
                <c:pt idx="20">
                  <c:v>0.23743236975105483</c:v>
                </c:pt>
                <c:pt idx="21">
                  <c:v>0.23088801670637818</c:v>
                </c:pt>
                <c:pt idx="22">
                  <c:v>0.22683281225905721</c:v>
                </c:pt>
                <c:pt idx="23">
                  <c:v>0.2205852887070178</c:v>
                </c:pt>
                <c:pt idx="24">
                  <c:v>0.20054342009778789</c:v>
                </c:pt>
              </c:numCache>
            </c:numRef>
          </c:val>
          <c:smooth val="1"/>
          <c:extLst>
            <c:ext xmlns:c16="http://schemas.microsoft.com/office/drawing/2014/chart" uri="{C3380CC4-5D6E-409C-BE32-E72D297353CC}">
              <c16:uniqueId val="{00000001-34BA-472F-8090-EA5EAFDC1976}"/>
            </c:ext>
          </c:extLst>
        </c:ser>
        <c:ser>
          <c:idx val="3"/>
          <c:order val="2"/>
          <c:tx>
            <c:strRef>
              <c:f>'Éléments financiers'!$AD$3</c:f>
              <c:strCache>
                <c:ptCount val="1"/>
                <c:pt idx="0">
                  <c:v>Services marchands, hors immobilier et financier</c:v>
                </c:pt>
              </c:strCache>
            </c:strRef>
          </c:tx>
          <c:spPr>
            <a:ln w="28575" cap="rnd">
              <a:solidFill>
                <a:schemeClr val="accent4">
                  <a:lumMod val="75000"/>
                </a:schemeClr>
              </a:solidFill>
              <a:prstDash val="solid"/>
              <a:round/>
            </a:ln>
            <a:effectLst/>
          </c:spPr>
          <c:marker>
            <c:symbol val="none"/>
          </c:marker>
          <c:cat>
            <c:multiLvlStrRef>
              <c:f>'Éléments financiers'!$A$156:$B$183</c:f>
              <c:multiLvlStrCache>
                <c:ptCount val="2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lvl>
                <c:lvl>
                  <c:pt idx="0">
                    <c:v>2016</c:v>
                  </c:pt>
                  <c:pt idx="4">
                    <c:v>2017</c:v>
                  </c:pt>
                  <c:pt idx="8">
                    <c:v>2018</c:v>
                  </c:pt>
                  <c:pt idx="12">
                    <c:v>2019</c:v>
                  </c:pt>
                  <c:pt idx="16">
                    <c:v>2020</c:v>
                  </c:pt>
                  <c:pt idx="20">
                    <c:v>2021</c:v>
                  </c:pt>
                  <c:pt idx="24">
                    <c:v>2022</c:v>
                  </c:pt>
                </c:lvl>
              </c:multiLvlStrCache>
            </c:multiLvlStrRef>
          </c:cat>
          <c:val>
            <c:numRef>
              <c:f>'Éléments financiers'!$AD$156:$AD$183</c:f>
              <c:numCache>
                <c:formatCode>0.0%</c:formatCode>
                <c:ptCount val="28"/>
                <c:pt idx="0">
                  <c:v>0.28630116177840048</c:v>
                </c:pt>
                <c:pt idx="1">
                  <c:v>0.27994550886151415</c:v>
                </c:pt>
                <c:pt idx="2">
                  <c:v>0.27885164819052732</c:v>
                </c:pt>
                <c:pt idx="3">
                  <c:v>0.27756610609106536</c:v>
                </c:pt>
                <c:pt idx="4">
                  <c:v>0.27999850798272452</c:v>
                </c:pt>
                <c:pt idx="5">
                  <c:v>0.28284078164849402</c:v>
                </c:pt>
                <c:pt idx="6">
                  <c:v>0.28345244564653443</c:v>
                </c:pt>
                <c:pt idx="7">
                  <c:v>0.28012671820609314</c:v>
                </c:pt>
                <c:pt idx="8">
                  <c:v>0.2792157791414302</c:v>
                </c:pt>
                <c:pt idx="9">
                  <c:v>0.27723255741714981</c:v>
                </c:pt>
                <c:pt idx="10">
                  <c:v>0.27897205272843956</c:v>
                </c:pt>
                <c:pt idx="11">
                  <c:v>0.2764354684696087</c:v>
                </c:pt>
                <c:pt idx="12">
                  <c:v>0.28953456149126866</c:v>
                </c:pt>
                <c:pt idx="13">
                  <c:v>0.29668979487796321</c:v>
                </c:pt>
                <c:pt idx="14">
                  <c:v>0.29678744761580422</c:v>
                </c:pt>
                <c:pt idx="15">
                  <c:v>0.29356601376353947</c:v>
                </c:pt>
                <c:pt idx="16">
                  <c:v>0.28204221608160823</c:v>
                </c:pt>
                <c:pt idx="17">
                  <c:v>0.32197592504167705</c:v>
                </c:pt>
                <c:pt idx="18">
                  <c:v>0.29264858432241508</c:v>
                </c:pt>
                <c:pt idx="19">
                  <c:v>0.31964245598863972</c:v>
                </c:pt>
                <c:pt idx="20">
                  <c:v>0.33350788305258544</c:v>
                </c:pt>
                <c:pt idx="21">
                  <c:v>0.32214539180641288</c:v>
                </c:pt>
                <c:pt idx="22">
                  <c:v>0.27833432075591341</c:v>
                </c:pt>
                <c:pt idx="23">
                  <c:v>0.27066618309749074</c:v>
                </c:pt>
                <c:pt idx="24">
                  <c:v>0.25734813591856553</c:v>
                </c:pt>
              </c:numCache>
            </c:numRef>
          </c:val>
          <c:smooth val="1"/>
          <c:extLst>
            <c:ext xmlns:c16="http://schemas.microsoft.com/office/drawing/2014/chart" uri="{C3380CC4-5D6E-409C-BE32-E72D297353CC}">
              <c16:uniqueId val="{00000002-34BA-472F-8090-EA5EAFDC1976}"/>
            </c:ext>
          </c:extLst>
        </c:ser>
        <c:dLbls>
          <c:showLegendKey val="0"/>
          <c:showVal val="0"/>
          <c:showCatName val="0"/>
          <c:showSerName val="0"/>
          <c:showPercent val="0"/>
          <c:showBubbleSize val="0"/>
        </c:dLbls>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0.4"/>
          <c:min val="0.15000000000000002"/>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5.000000000000001E-2"/>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chemeClr val="accent4">
                    <a:lumMod val="75000"/>
                  </a:schemeClr>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1727350438426762E-2"/>
          <c:y val="0.89869712634175092"/>
          <c:w val="0.8971330549322416"/>
          <c:h val="8.278185464839066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529966944257249E-2"/>
          <c:y val="5.0926028612620605E-2"/>
          <c:w val="0.91629922112483042"/>
          <c:h val="0.69177836741815735"/>
        </c:manualLayout>
      </c:layout>
      <c:barChart>
        <c:barDir val="col"/>
        <c:grouping val="clustered"/>
        <c:varyColors val="0"/>
        <c:ser>
          <c:idx val="0"/>
          <c:order val="0"/>
          <c:tx>
            <c:strRef>
              <c:f>'Activité entretien'!$C$4</c:f>
              <c:strCache>
                <c:ptCount val="1"/>
                <c:pt idx="0">
                  <c:v>Logement</c:v>
                </c:pt>
              </c:strCache>
            </c:strRef>
          </c:tx>
          <c:spPr>
            <a:solidFill>
              <a:srgbClr val="00B050"/>
            </a:solidFill>
            <a:ln>
              <a:solidFill>
                <a:srgbClr val="00B050"/>
              </a:solidFill>
            </a:ln>
            <a:effectLst/>
          </c:spPr>
          <c:invertIfNegative val="0"/>
          <c:cat>
            <c:multiLvlStrRef>
              <c:f>'Activité entretien'!$A$5:$B$24</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'Activité entretien'!$C$5:$C$24</c:f>
              <c:numCache>
                <c:formatCode>0.0%</c:formatCode>
                <c:ptCount val="20"/>
                <c:pt idx="0">
                  <c:v>1.4999999999999999E-2</c:v>
                </c:pt>
                <c:pt idx="1">
                  <c:v>1.0999999999999999E-2</c:v>
                </c:pt>
                <c:pt idx="2">
                  <c:v>1.2999999999999999E-2</c:v>
                </c:pt>
                <c:pt idx="3">
                  <c:v>-2.1999999999999999E-2</c:v>
                </c:pt>
                <c:pt idx="4">
                  <c:v>-2.9000000000000001E-2</c:v>
                </c:pt>
                <c:pt idx="5">
                  <c:v>5.0000000000000001E-3</c:v>
                </c:pt>
                <c:pt idx="6">
                  <c:v>8.9999999999999993E-3</c:v>
                </c:pt>
                <c:pt idx="7">
                  <c:v>2.1000000000000001E-2</c:v>
                </c:pt>
                <c:pt idx="8">
                  <c:v>-0.12</c:v>
                </c:pt>
                <c:pt idx="9">
                  <c:v>-0.17199999999999999</c:v>
                </c:pt>
                <c:pt idx="10">
                  <c:v>-3.0000000000000001E-3</c:v>
                </c:pt>
                <c:pt idx="11">
                  <c:v>-7.0000000000000001E-3</c:v>
                </c:pt>
                <c:pt idx="12">
                  <c:v>0.109</c:v>
                </c:pt>
                <c:pt idx="13">
                  <c:v>0.14899999999999999</c:v>
                </c:pt>
                <c:pt idx="14">
                  <c:v>2.1999999999999999E-2</c:v>
                </c:pt>
                <c:pt idx="15">
                  <c:v>8.9999999999999993E-3</c:v>
                </c:pt>
                <c:pt idx="16">
                  <c:v>8.9999999999999993E-3</c:v>
                </c:pt>
              </c:numCache>
            </c:numRef>
          </c:val>
          <c:extLst>
            <c:ext xmlns:c16="http://schemas.microsoft.com/office/drawing/2014/chart" uri="{C3380CC4-5D6E-409C-BE32-E72D297353CC}">
              <c16:uniqueId val="{00000000-1E76-423E-ABCB-0DED934D1A94}"/>
            </c:ext>
          </c:extLst>
        </c:ser>
        <c:ser>
          <c:idx val="1"/>
          <c:order val="1"/>
          <c:tx>
            <c:strRef>
              <c:f>'Activité entretien'!$D$4</c:f>
              <c:strCache>
                <c:ptCount val="1"/>
                <c:pt idx="0">
                  <c:v>Non résidentiel</c:v>
                </c:pt>
              </c:strCache>
            </c:strRef>
          </c:tx>
          <c:spPr>
            <a:solidFill>
              <a:srgbClr val="92D050"/>
            </a:solidFill>
            <a:ln>
              <a:noFill/>
            </a:ln>
            <a:effectLst/>
          </c:spPr>
          <c:invertIfNegative val="0"/>
          <c:cat>
            <c:multiLvlStrRef>
              <c:f>'Activité entretien'!$A$5:$B$24</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'Activité entretien'!$D$5:$D$24</c:f>
              <c:numCache>
                <c:formatCode>0.0%</c:formatCode>
                <c:ptCount val="20"/>
                <c:pt idx="0">
                  <c:v>-1.2E-2</c:v>
                </c:pt>
                <c:pt idx="1">
                  <c:v>4.0000000000000001E-3</c:v>
                </c:pt>
                <c:pt idx="2">
                  <c:v>-3.0000000000000001E-3</c:v>
                </c:pt>
                <c:pt idx="3">
                  <c:v>-7.0000000000000001E-3</c:v>
                </c:pt>
                <c:pt idx="4">
                  <c:v>-2E-3</c:v>
                </c:pt>
                <c:pt idx="5">
                  <c:v>3.0000000000000001E-3</c:v>
                </c:pt>
                <c:pt idx="6">
                  <c:v>1.0999999999999999E-2</c:v>
                </c:pt>
                <c:pt idx="7">
                  <c:v>7.0000000000000001E-3</c:v>
                </c:pt>
                <c:pt idx="8">
                  <c:v>-7.9000000000000001E-2</c:v>
                </c:pt>
                <c:pt idx="9">
                  <c:v>-0.21099999999999999</c:v>
                </c:pt>
                <c:pt idx="10">
                  <c:v>-7.9000000000000001E-2</c:v>
                </c:pt>
                <c:pt idx="11">
                  <c:v>-5.5E-2</c:v>
                </c:pt>
                <c:pt idx="12">
                  <c:v>5.7000000000000002E-2</c:v>
                </c:pt>
                <c:pt idx="13">
                  <c:v>0.112</c:v>
                </c:pt>
                <c:pt idx="14">
                  <c:v>0.01</c:v>
                </c:pt>
                <c:pt idx="15">
                  <c:v>1.2999999999999999E-2</c:v>
                </c:pt>
                <c:pt idx="16">
                  <c:v>2.9000000000000001E-2</c:v>
                </c:pt>
              </c:numCache>
            </c:numRef>
          </c:val>
          <c:extLst>
            <c:ext xmlns:c16="http://schemas.microsoft.com/office/drawing/2014/chart" uri="{C3380CC4-5D6E-409C-BE32-E72D297353CC}">
              <c16:uniqueId val="{00000001-1E76-423E-ABCB-0DED934D1A94}"/>
            </c:ext>
          </c:extLst>
        </c:ser>
        <c:ser>
          <c:idx val="2"/>
          <c:order val="2"/>
          <c:tx>
            <c:strRef>
              <c:f>'Activité entretien'!$E$4</c:f>
              <c:strCache>
                <c:ptCount val="1"/>
                <c:pt idx="0">
                  <c:v>Ensemble</c:v>
                </c:pt>
              </c:strCache>
            </c:strRef>
          </c:tx>
          <c:spPr>
            <a:solidFill>
              <a:schemeClr val="accent6">
                <a:lumMod val="5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06C9-426D-AC0B-9DFA1BDFA089}"/>
                </c:ext>
              </c:extLst>
            </c:dLbl>
            <c:dLbl>
              <c:idx val="1"/>
              <c:delete val="1"/>
              <c:extLst>
                <c:ext xmlns:c15="http://schemas.microsoft.com/office/drawing/2012/chart" uri="{CE6537A1-D6FC-4f65-9D91-7224C49458BB}"/>
                <c:ext xmlns:c16="http://schemas.microsoft.com/office/drawing/2014/chart" uri="{C3380CC4-5D6E-409C-BE32-E72D297353CC}">
                  <c16:uniqueId val="{00000001-06C9-426D-AC0B-9DFA1BDFA089}"/>
                </c:ext>
              </c:extLst>
            </c:dLbl>
            <c:dLbl>
              <c:idx val="2"/>
              <c:delete val="1"/>
              <c:extLst>
                <c:ext xmlns:c15="http://schemas.microsoft.com/office/drawing/2012/chart" uri="{CE6537A1-D6FC-4f65-9D91-7224C49458BB}"/>
                <c:ext xmlns:c16="http://schemas.microsoft.com/office/drawing/2014/chart" uri="{C3380CC4-5D6E-409C-BE32-E72D297353CC}">
                  <c16:uniqueId val="{00000002-06C9-426D-AC0B-9DFA1BDFA089}"/>
                </c:ext>
              </c:extLst>
            </c:dLbl>
            <c:dLbl>
              <c:idx val="3"/>
              <c:delete val="1"/>
              <c:extLst>
                <c:ext xmlns:c15="http://schemas.microsoft.com/office/drawing/2012/chart" uri="{CE6537A1-D6FC-4f65-9D91-7224C49458BB}"/>
                <c:ext xmlns:c16="http://schemas.microsoft.com/office/drawing/2014/chart" uri="{C3380CC4-5D6E-409C-BE32-E72D297353CC}">
                  <c16:uniqueId val="{00000003-06C9-426D-AC0B-9DFA1BDFA089}"/>
                </c:ext>
              </c:extLst>
            </c:dLbl>
            <c:dLbl>
              <c:idx val="4"/>
              <c:delete val="1"/>
              <c:extLst>
                <c:ext xmlns:c15="http://schemas.microsoft.com/office/drawing/2012/chart" uri="{CE6537A1-D6FC-4f65-9D91-7224C49458BB}"/>
                <c:ext xmlns:c16="http://schemas.microsoft.com/office/drawing/2014/chart" uri="{C3380CC4-5D6E-409C-BE32-E72D297353CC}">
                  <c16:uniqueId val="{00000004-06C9-426D-AC0B-9DFA1BDFA089}"/>
                </c:ext>
              </c:extLst>
            </c:dLbl>
            <c:dLbl>
              <c:idx val="5"/>
              <c:delete val="1"/>
              <c:extLst>
                <c:ext xmlns:c15="http://schemas.microsoft.com/office/drawing/2012/chart" uri="{CE6537A1-D6FC-4f65-9D91-7224C49458BB}"/>
                <c:ext xmlns:c16="http://schemas.microsoft.com/office/drawing/2014/chart" uri="{C3380CC4-5D6E-409C-BE32-E72D297353CC}">
                  <c16:uniqueId val="{00000005-06C9-426D-AC0B-9DFA1BDFA089}"/>
                </c:ext>
              </c:extLst>
            </c:dLbl>
            <c:dLbl>
              <c:idx val="6"/>
              <c:delete val="1"/>
              <c:extLst>
                <c:ext xmlns:c15="http://schemas.microsoft.com/office/drawing/2012/chart" uri="{CE6537A1-D6FC-4f65-9D91-7224C49458BB}"/>
                <c:ext xmlns:c16="http://schemas.microsoft.com/office/drawing/2014/chart" uri="{C3380CC4-5D6E-409C-BE32-E72D297353CC}">
                  <c16:uniqueId val="{00000006-06C9-426D-AC0B-9DFA1BDFA089}"/>
                </c:ext>
              </c:extLst>
            </c:dLbl>
            <c:dLbl>
              <c:idx val="7"/>
              <c:delete val="1"/>
              <c:extLst>
                <c:ext xmlns:c15="http://schemas.microsoft.com/office/drawing/2012/chart" uri="{CE6537A1-D6FC-4f65-9D91-7224C49458BB}"/>
                <c:ext xmlns:c16="http://schemas.microsoft.com/office/drawing/2014/chart" uri="{C3380CC4-5D6E-409C-BE32-E72D297353CC}">
                  <c16:uniqueId val="{00000007-06C9-426D-AC0B-9DFA1BDFA089}"/>
                </c:ext>
              </c:extLst>
            </c:dLbl>
            <c:dLbl>
              <c:idx val="8"/>
              <c:delete val="1"/>
              <c:extLst>
                <c:ext xmlns:c15="http://schemas.microsoft.com/office/drawing/2012/chart" uri="{CE6537A1-D6FC-4f65-9D91-7224C49458BB}"/>
                <c:ext xmlns:c16="http://schemas.microsoft.com/office/drawing/2014/chart" uri="{C3380CC4-5D6E-409C-BE32-E72D297353CC}">
                  <c16:uniqueId val="{00000008-06C9-426D-AC0B-9DFA1BDFA089}"/>
                </c:ext>
              </c:extLst>
            </c:dLbl>
            <c:dLbl>
              <c:idx val="9"/>
              <c:delete val="1"/>
              <c:extLst>
                <c:ext xmlns:c15="http://schemas.microsoft.com/office/drawing/2012/chart" uri="{CE6537A1-D6FC-4f65-9D91-7224C49458BB}"/>
                <c:ext xmlns:c16="http://schemas.microsoft.com/office/drawing/2014/chart" uri="{C3380CC4-5D6E-409C-BE32-E72D297353CC}">
                  <c16:uniqueId val="{00000009-06C9-426D-AC0B-9DFA1BDFA089}"/>
                </c:ext>
              </c:extLst>
            </c:dLbl>
            <c:dLbl>
              <c:idx val="10"/>
              <c:delete val="1"/>
              <c:extLst>
                <c:ext xmlns:c15="http://schemas.microsoft.com/office/drawing/2012/chart" uri="{CE6537A1-D6FC-4f65-9D91-7224C49458BB}"/>
                <c:ext xmlns:c16="http://schemas.microsoft.com/office/drawing/2014/chart" uri="{C3380CC4-5D6E-409C-BE32-E72D297353CC}">
                  <c16:uniqueId val="{0000000A-06C9-426D-AC0B-9DFA1BDFA089}"/>
                </c:ext>
              </c:extLst>
            </c:dLbl>
            <c:dLbl>
              <c:idx val="11"/>
              <c:delete val="1"/>
              <c:extLst>
                <c:ext xmlns:c15="http://schemas.microsoft.com/office/drawing/2012/chart" uri="{CE6537A1-D6FC-4f65-9D91-7224C49458BB}"/>
                <c:ext xmlns:c16="http://schemas.microsoft.com/office/drawing/2014/chart" uri="{C3380CC4-5D6E-409C-BE32-E72D297353CC}">
                  <c16:uniqueId val="{0000000B-06C9-426D-AC0B-9DFA1BDFA089}"/>
                </c:ext>
              </c:extLst>
            </c:dLbl>
            <c:dLbl>
              <c:idx val="12"/>
              <c:delete val="1"/>
              <c:extLst>
                <c:ext xmlns:c15="http://schemas.microsoft.com/office/drawing/2012/chart" uri="{CE6537A1-D6FC-4f65-9D91-7224C49458BB}"/>
                <c:ext xmlns:c16="http://schemas.microsoft.com/office/drawing/2014/chart" uri="{C3380CC4-5D6E-409C-BE32-E72D297353CC}">
                  <c16:uniqueId val="{0000000C-06C9-426D-AC0B-9DFA1BDFA089}"/>
                </c:ext>
              </c:extLst>
            </c:dLbl>
            <c:dLbl>
              <c:idx val="13"/>
              <c:delete val="1"/>
              <c:extLst>
                <c:ext xmlns:c15="http://schemas.microsoft.com/office/drawing/2012/chart" uri="{CE6537A1-D6FC-4f65-9D91-7224C49458BB}"/>
                <c:ext xmlns:c16="http://schemas.microsoft.com/office/drawing/2014/chart" uri="{C3380CC4-5D6E-409C-BE32-E72D297353CC}">
                  <c16:uniqueId val="{0000000D-06C9-426D-AC0B-9DFA1BDFA089}"/>
                </c:ext>
              </c:extLst>
            </c:dLbl>
            <c:dLbl>
              <c:idx val="14"/>
              <c:delete val="1"/>
              <c:extLst>
                <c:ext xmlns:c15="http://schemas.microsoft.com/office/drawing/2012/chart" uri="{CE6537A1-D6FC-4f65-9D91-7224C49458BB}"/>
                <c:ext xmlns:c16="http://schemas.microsoft.com/office/drawing/2014/chart" uri="{C3380CC4-5D6E-409C-BE32-E72D297353CC}">
                  <c16:uniqueId val="{0000000E-06C9-426D-AC0B-9DFA1BDFA089}"/>
                </c:ext>
              </c:extLst>
            </c:dLbl>
            <c:dLbl>
              <c:idx val="15"/>
              <c:delete val="1"/>
              <c:extLst>
                <c:ext xmlns:c15="http://schemas.microsoft.com/office/drawing/2012/chart" uri="{CE6537A1-D6FC-4f65-9D91-7224C49458BB}"/>
                <c:ext xmlns:c16="http://schemas.microsoft.com/office/drawing/2014/chart" uri="{C3380CC4-5D6E-409C-BE32-E72D297353CC}">
                  <c16:uniqueId val="{0000000F-06C9-426D-AC0B-9DFA1BDFA089}"/>
                </c:ext>
              </c:extLst>
            </c:dLbl>
            <c:numFmt formatCode="0.0%" sourceLinked="0"/>
            <c:spPr>
              <a:noFill/>
              <a:ln>
                <a:noFill/>
              </a:ln>
              <a:effectLst/>
            </c:spPr>
            <c:txPr>
              <a:bodyPr rot="-5400000" spcFirstLastPara="1" vertOverflow="ellipsis" wrap="square" lIns="38100" tIns="19050" rIns="38100" bIns="19050" anchor="b" anchorCtr="0">
                <a:spAutoFit/>
              </a:bodyPr>
              <a:lstStyle/>
              <a:p>
                <a:pPr>
                  <a:defRPr sz="1200" b="1" i="0" u="none" strike="noStrike" kern="1200" baseline="0">
                    <a:solidFill>
                      <a:schemeClr val="accent6">
                        <a:lumMod val="50000"/>
                      </a:schemeClr>
                    </a:solidFill>
                    <a:latin typeface="Arial" panose="020B0604020202020204" pitchFamily="34" charset="0"/>
                    <a:ea typeface="+mn-ea"/>
                    <a:cs typeface="Arial" panose="020B0604020202020204" pitchFamily="34" charset="0"/>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'Activité entretien'!$A$5:$B$24</c:f>
              <c:multiLvlStrCache>
                <c:ptCount val="2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lvl>
                <c:lvl>
                  <c:pt idx="0">
                    <c:v>2018</c:v>
                  </c:pt>
                  <c:pt idx="4">
                    <c:v>2019</c:v>
                  </c:pt>
                  <c:pt idx="8">
                    <c:v>2020</c:v>
                  </c:pt>
                  <c:pt idx="12">
                    <c:v>2021</c:v>
                  </c:pt>
                  <c:pt idx="16">
                    <c:v>2022</c:v>
                  </c:pt>
                </c:lvl>
              </c:multiLvlStrCache>
            </c:multiLvlStrRef>
          </c:cat>
          <c:val>
            <c:numRef>
              <c:f>'Activité entretien'!$E$5:$E$24</c:f>
              <c:numCache>
                <c:formatCode>0.0%</c:formatCode>
                <c:ptCount val="20"/>
                <c:pt idx="0">
                  <c:v>7.0000000000000001E-3</c:v>
                </c:pt>
                <c:pt idx="1">
                  <c:v>8.9999999999999993E-3</c:v>
                </c:pt>
                <c:pt idx="2">
                  <c:v>7.0000000000000001E-3</c:v>
                </c:pt>
                <c:pt idx="3">
                  <c:v>-1.7999999999999999E-2</c:v>
                </c:pt>
                <c:pt idx="4">
                  <c:v>-2.3E-2</c:v>
                </c:pt>
                <c:pt idx="5">
                  <c:v>5.0000000000000001E-3</c:v>
                </c:pt>
                <c:pt idx="6">
                  <c:v>1.0999999999999999E-2</c:v>
                </c:pt>
                <c:pt idx="7">
                  <c:v>1.7000000000000001E-2</c:v>
                </c:pt>
                <c:pt idx="8">
                  <c:v>-0.108</c:v>
                </c:pt>
                <c:pt idx="9">
                  <c:v>-0.183</c:v>
                </c:pt>
                <c:pt idx="10">
                  <c:v>-2.7E-2</c:v>
                </c:pt>
                <c:pt idx="11">
                  <c:v>-2.1000000000000001E-2</c:v>
                </c:pt>
                <c:pt idx="12">
                  <c:v>9.7000000000000003E-2</c:v>
                </c:pt>
                <c:pt idx="13">
                  <c:v>0.13800000000000001</c:v>
                </c:pt>
                <c:pt idx="14">
                  <c:v>1.9E-2</c:v>
                </c:pt>
                <c:pt idx="15">
                  <c:v>0.01</c:v>
                </c:pt>
                <c:pt idx="16">
                  <c:v>1.4E-2</c:v>
                </c:pt>
              </c:numCache>
            </c:numRef>
          </c:val>
          <c:extLst>
            <c:ext xmlns:c16="http://schemas.microsoft.com/office/drawing/2014/chart" uri="{C3380CC4-5D6E-409C-BE32-E72D297353CC}">
              <c16:uniqueId val="{00000002-1E76-423E-ABCB-0DED934D1A94}"/>
            </c:ext>
          </c:extLst>
        </c:ser>
        <c:dLbls>
          <c:showLegendKey val="0"/>
          <c:showVal val="0"/>
          <c:showCatName val="0"/>
          <c:showSerName val="0"/>
          <c:showPercent val="0"/>
          <c:showBubbleSize val="0"/>
        </c:dLbls>
        <c:gapWidth val="150"/>
        <c:axId val="86812127"/>
        <c:axId val="86826687"/>
      </c:barChart>
      <c:catAx>
        <c:axId val="86812127"/>
        <c:scaling>
          <c:orientation val="minMax"/>
        </c:scaling>
        <c:delete val="0"/>
        <c:axPos val="b"/>
        <c:numFmt formatCode="General" sourceLinked="1"/>
        <c:majorTickMark val="none"/>
        <c:minorTickMark val="out"/>
        <c:tickLblPos val="low"/>
        <c:spPr>
          <a:noFill/>
          <a:ln w="9525" cap="flat" cmpd="sng" algn="ctr">
            <a:solidFill>
              <a:schemeClr val="tx1"/>
            </a:solidFill>
            <a:prstDash val="sysDot"/>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0"/>
        <c:auto val="1"/>
        <c:lblAlgn val="ctr"/>
        <c:lblOffset val="100"/>
        <c:noMultiLvlLbl val="0"/>
      </c:catAx>
      <c:valAx>
        <c:axId val="86826687"/>
        <c:scaling>
          <c:orientation val="minMax"/>
          <c:max val="0.2"/>
          <c:min val="-0.30000000000000004"/>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92D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chemeClr val="accent6">
                    <a:lumMod val="50000"/>
                  </a:schemeClr>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6.2609541497692989E-2"/>
          <c:y val="0.91086367869705431"/>
          <c:w val="0.91734854304937274"/>
          <c:h val="6.904626657738163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694953615725653E-2"/>
          <c:y val="5.0926028612620605E-2"/>
          <c:w val="0.90380097973628415"/>
          <c:h val="0.75747315676449534"/>
        </c:manualLayout>
      </c:layout>
      <c:barChart>
        <c:barDir val="col"/>
        <c:grouping val="clustered"/>
        <c:varyColors val="0"/>
        <c:ser>
          <c:idx val="0"/>
          <c:order val="0"/>
          <c:tx>
            <c:v>Autorisations</c:v>
          </c:tx>
          <c:spPr>
            <a:solidFill>
              <a:srgbClr val="0070C0"/>
            </a:solidFill>
            <a:ln>
              <a:solidFill>
                <a:srgbClr val="0070C0"/>
              </a:solidFill>
            </a:ln>
            <a:effectLst/>
          </c:spPr>
          <c:invertIfNegative val="0"/>
          <c:dPt>
            <c:idx val="9"/>
            <c:invertIfNegative val="0"/>
            <c:bubble3D val="0"/>
            <c:spPr>
              <a:solidFill>
                <a:srgbClr val="0070C0"/>
              </a:solidFill>
              <a:ln>
                <a:solidFill>
                  <a:srgbClr val="0070C0"/>
                </a:solidFill>
              </a:ln>
              <a:effectLst/>
            </c:spPr>
            <c:extLst>
              <c:ext xmlns:c16="http://schemas.microsoft.com/office/drawing/2014/chart" uri="{C3380CC4-5D6E-409C-BE32-E72D297353CC}">
                <c16:uniqueId val="{00000001-5EC6-4579-8681-2F02E3249F1C}"/>
              </c:ext>
            </c:extLst>
          </c:dPt>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4m-2022</c:v>
                </c:pt>
              </c:strCache>
            </c:strRef>
          </c:cat>
          <c:val>
            <c:numRef>
              <c:f>'PC MC national'!$R$27:$R$40</c:f>
              <c:numCache>
                <c:formatCode>0.0</c:formatCode>
                <c:ptCount val="14"/>
                <c:pt idx="0">
                  <c:v>44.600718999999998</c:v>
                </c:pt>
                <c:pt idx="1">
                  <c:v>43.229391999999997</c:v>
                </c:pt>
                <c:pt idx="2">
                  <c:v>45.452779</c:v>
                </c:pt>
                <c:pt idx="3">
                  <c:v>44.159529999999997</c:v>
                </c:pt>
                <c:pt idx="4">
                  <c:v>41.297669999999997</c:v>
                </c:pt>
                <c:pt idx="5">
                  <c:v>36.175584000000001</c:v>
                </c:pt>
                <c:pt idx="6">
                  <c:v>35.626849999999997</c:v>
                </c:pt>
                <c:pt idx="7">
                  <c:v>37.850192999999997</c:v>
                </c:pt>
                <c:pt idx="8">
                  <c:v>40.554893</c:v>
                </c:pt>
                <c:pt idx="9">
                  <c:v>39.224395000000001</c:v>
                </c:pt>
                <c:pt idx="10">
                  <c:v>42.103982999999999</c:v>
                </c:pt>
                <c:pt idx="11">
                  <c:v>33.999664000000003</c:v>
                </c:pt>
                <c:pt idx="12">
                  <c:v>38.068112999999997</c:v>
                </c:pt>
                <c:pt idx="13">
                  <c:v>38.975641506869422</c:v>
                </c:pt>
              </c:numCache>
            </c:numRef>
          </c:val>
          <c:extLst>
            <c:ext xmlns:c16="http://schemas.microsoft.com/office/drawing/2014/chart" uri="{C3380CC4-5D6E-409C-BE32-E72D297353CC}">
              <c16:uniqueId val="{00000002-5EC6-4579-8681-2F02E3249F1C}"/>
            </c:ext>
          </c:extLst>
        </c:ser>
        <c:ser>
          <c:idx val="1"/>
          <c:order val="1"/>
          <c:tx>
            <c:v>Mises en chantier</c:v>
          </c:tx>
          <c:spPr>
            <a:solidFill>
              <a:srgbClr val="00B050"/>
            </a:solidFill>
            <a:ln>
              <a:solidFill>
                <a:srgbClr val="00B050"/>
              </a:solidFill>
            </a:ln>
            <a:effectLst/>
          </c:spPr>
          <c:invertIfNegative val="0"/>
          <c:dPt>
            <c:idx val="9"/>
            <c:invertIfNegative val="0"/>
            <c:bubble3D val="0"/>
            <c:spPr>
              <a:solidFill>
                <a:srgbClr val="00B050"/>
              </a:solidFill>
              <a:ln>
                <a:solidFill>
                  <a:srgbClr val="00B050"/>
                </a:solidFill>
              </a:ln>
              <a:effectLst/>
            </c:spPr>
            <c:extLst>
              <c:ext xmlns:c16="http://schemas.microsoft.com/office/drawing/2014/chart" uri="{C3380CC4-5D6E-409C-BE32-E72D297353CC}">
                <c16:uniqueId val="{00000004-5EC6-4579-8681-2F02E3249F1C}"/>
              </c:ext>
            </c:extLst>
          </c:dPt>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4m-2022</c:v>
                </c:pt>
              </c:strCache>
            </c:strRef>
          </c:cat>
          <c:val>
            <c:numRef>
              <c:f>'PC MC national'!$S$27:$S$40</c:f>
              <c:numCache>
                <c:formatCode>0.0</c:formatCode>
                <c:ptCount val="14"/>
                <c:pt idx="0">
                  <c:v>34.951624000000002</c:v>
                </c:pt>
                <c:pt idx="1">
                  <c:v>28.843229000000001</c:v>
                </c:pt>
                <c:pt idx="2">
                  <c:v>32.426250000000003</c:v>
                </c:pt>
                <c:pt idx="3">
                  <c:v>27.316306000000001</c:v>
                </c:pt>
                <c:pt idx="4">
                  <c:v>27.752282000000001</c:v>
                </c:pt>
                <c:pt idx="5">
                  <c:v>25.305441999999999</c:v>
                </c:pt>
                <c:pt idx="6">
                  <c:v>23.185853000000002</c:v>
                </c:pt>
                <c:pt idx="7">
                  <c:v>24.546802</c:v>
                </c:pt>
                <c:pt idx="8">
                  <c:v>25.971661999999998</c:v>
                </c:pt>
                <c:pt idx="9">
                  <c:v>26.519964999999999</c:v>
                </c:pt>
                <c:pt idx="10">
                  <c:v>28.435115</c:v>
                </c:pt>
                <c:pt idx="11">
                  <c:v>23.81035</c:v>
                </c:pt>
                <c:pt idx="12">
                  <c:v>25.076671999999999</c:v>
                </c:pt>
                <c:pt idx="13">
                  <c:v>29.782830647737978</c:v>
                </c:pt>
              </c:numCache>
            </c:numRef>
          </c:val>
          <c:extLst>
            <c:ext xmlns:c16="http://schemas.microsoft.com/office/drawing/2014/chart" uri="{C3380CC4-5D6E-409C-BE32-E72D297353CC}">
              <c16:uniqueId val="{00000005-5EC6-4579-8681-2F02E3249F1C}"/>
            </c:ext>
          </c:extLst>
        </c:ser>
        <c:dLbls>
          <c:showLegendKey val="0"/>
          <c:showVal val="0"/>
          <c:showCatName val="0"/>
          <c:showSerName val="0"/>
          <c:showPercent val="0"/>
          <c:showBubbleSize val="0"/>
        </c:dLbls>
        <c:gapWidth val="150"/>
        <c:axId val="86812127"/>
        <c:axId val="86826687"/>
      </c:barChart>
      <c:lineChart>
        <c:grouping val="standard"/>
        <c:varyColors val="0"/>
        <c:ser>
          <c:idx val="2"/>
          <c:order val="2"/>
          <c:spPr>
            <a:ln w="28575" cap="rnd">
              <a:solidFill>
                <a:srgbClr val="0070C0"/>
              </a:solidFill>
              <a:prstDash val="solid"/>
              <a:round/>
            </a:ln>
            <a:effectLst/>
          </c:spPr>
          <c:marker>
            <c:symbol val="none"/>
          </c:marker>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4m-2022</c:v>
                </c:pt>
              </c:strCache>
            </c:strRef>
          </c:cat>
          <c:val>
            <c:numRef>
              <c:f>'PC MC national'!$T$27:$T$40</c:f>
              <c:numCache>
                <c:formatCode>0.0</c:formatCode>
                <c:ptCount val="14"/>
                <c:pt idx="0">
                  <c:v>40.095826590016671</c:v>
                </c:pt>
                <c:pt idx="1">
                  <c:v>40.095826590016671</c:v>
                </c:pt>
                <c:pt idx="2">
                  <c:v>40.095826590016671</c:v>
                </c:pt>
                <c:pt idx="3">
                  <c:v>40.095826590016671</c:v>
                </c:pt>
                <c:pt idx="4">
                  <c:v>40.095826590016671</c:v>
                </c:pt>
                <c:pt idx="5">
                  <c:v>40.095826590016671</c:v>
                </c:pt>
                <c:pt idx="6">
                  <c:v>40.095826590016671</c:v>
                </c:pt>
                <c:pt idx="7">
                  <c:v>40.095826590016671</c:v>
                </c:pt>
                <c:pt idx="8">
                  <c:v>40.095826590016671</c:v>
                </c:pt>
                <c:pt idx="9">
                  <c:v>40.095826590016671</c:v>
                </c:pt>
                <c:pt idx="10">
                  <c:v>40.095826590016671</c:v>
                </c:pt>
                <c:pt idx="11">
                  <c:v>40.095826590016671</c:v>
                </c:pt>
                <c:pt idx="12">
                  <c:v>40.095826590016671</c:v>
                </c:pt>
                <c:pt idx="13">
                  <c:v>40.095826590016671</c:v>
                </c:pt>
              </c:numCache>
            </c:numRef>
          </c:val>
          <c:smooth val="0"/>
          <c:extLst>
            <c:ext xmlns:c16="http://schemas.microsoft.com/office/drawing/2014/chart" uri="{C3380CC4-5D6E-409C-BE32-E72D297353CC}">
              <c16:uniqueId val="{00000006-5EC6-4579-8681-2F02E3249F1C}"/>
            </c:ext>
          </c:extLst>
        </c:ser>
        <c:ser>
          <c:idx val="3"/>
          <c:order val="3"/>
          <c:spPr>
            <a:ln w="28575" cap="rnd">
              <a:solidFill>
                <a:srgbClr val="00B050"/>
              </a:solidFill>
              <a:prstDash val="solid"/>
              <a:round/>
            </a:ln>
            <a:effectLst/>
          </c:spPr>
          <c:marker>
            <c:symbol val="none"/>
          </c:marker>
          <c:cat>
            <c:strRef>
              <c:f>'PC MC national'!$A$27:$A$40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4m-2022</c:v>
                </c:pt>
              </c:strCache>
            </c:strRef>
          </c:cat>
          <c:val>
            <c:numRef>
              <c:f>'PC MC national'!$U$27:$U$40</c:f>
              <c:numCache>
                <c:formatCode>0.0</c:formatCode>
                <c:ptCount val="14"/>
                <c:pt idx="0">
                  <c:v>31.699855974327548</c:v>
                </c:pt>
                <c:pt idx="1">
                  <c:v>31.699855974327548</c:v>
                </c:pt>
                <c:pt idx="2">
                  <c:v>31.699855974327548</c:v>
                </c:pt>
                <c:pt idx="3">
                  <c:v>31.699855974327548</c:v>
                </c:pt>
                <c:pt idx="4">
                  <c:v>31.699855974327548</c:v>
                </c:pt>
                <c:pt idx="5">
                  <c:v>31.699855974327548</c:v>
                </c:pt>
                <c:pt idx="6">
                  <c:v>31.699855974327548</c:v>
                </c:pt>
                <c:pt idx="7">
                  <c:v>31.699855974327548</c:v>
                </c:pt>
                <c:pt idx="8">
                  <c:v>31.699855974327548</c:v>
                </c:pt>
                <c:pt idx="9">
                  <c:v>31.699855974327548</c:v>
                </c:pt>
                <c:pt idx="10">
                  <c:v>31.699855974327548</c:v>
                </c:pt>
                <c:pt idx="11">
                  <c:v>31.699855974327548</c:v>
                </c:pt>
                <c:pt idx="12">
                  <c:v>31.699855974327548</c:v>
                </c:pt>
                <c:pt idx="13">
                  <c:v>31.699855974327548</c:v>
                </c:pt>
              </c:numCache>
            </c:numRef>
          </c:val>
          <c:smooth val="0"/>
          <c:extLst>
            <c:ext xmlns:c16="http://schemas.microsoft.com/office/drawing/2014/chart" uri="{C3380CC4-5D6E-409C-BE32-E72D297353CC}">
              <c16:uniqueId val="{00000007-5EC6-4579-8681-2F02E3249F1C}"/>
            </c:ext>
          </c:extLst>
        </c:ser>
        <c:dLbls>
          <c:showLegendKey val="0"/>
          <c:showVal val="0"/>
          <c:showCatName val="0"/>
          <c:showSerName val="0"/>
          <c:showPercent val="0"/>
          <c:showBubbleSize val="0"/>
        </c:dLbls>
        <c:marker val="1"/>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50"/>
          <c:min val="1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sz="1000">
                    <a:latin typeface="Arial" panose="020B0604020202020204" pitchFamily="34" charset="0"/>
                    <a:cs typeface="Arial" panose="020B0604020202020204" pitchFamily="34" charset="0"/>
                  </a:rPr>
                  <a:t>En millions de m² de surface de plancher, en rythme annuel</a:t>
                </a:r>
              </a:p>
            </c:rich>
          </c:tx>
          <c:layout>
            <c:manualLayout>
              <c:xMode val="edge"/>
              <c:yMode val="edge"/>
              <c:x val="0"/>
              <c:y val="3.7586163012668476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delete val="1"/>
      </c:legendEntry>
      <c:legendEntry>
        <c:idx val="3"/>
        <c:delete val="1"/>
      </c:legendEntry>
      <c:layout>
        <c:manualLayout>
          <c:xMode val="edge"/>
          <c:yMode val="edge"/>
          <c:x val="7.4588300342534442E-2"/>
          <c:y val="0.92548093253049246"/>
          <c:w val="0.90978425785366124"/>
          <c:h val="6.463344070627535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99A396B-41F4-4206-81C1-5D450BB20B64}" type="datetimeFigureOut">
              <a:rPr lang="fr-FR" smtClean="0"/>
              <a:t>14/06/2022</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975EAEA-E4D9-4CB6-AA53-E3974EBB5809}" type="slidenum">
              <a:rPr lang="fr-FR" smtClean="0"/>
              <a:t>‹N°›</a:t>
            </a:fld>
            <a:endParaRPr lang="fr-FR"/>
          </a:p>
        </p:txBody>
      </p:sp>
    </p:spTree>
    <p:extLst>
      <p:ext uri="{BB962C8B-B14F-4D97-AF65-F5344CB8AC3E}">
        <p14:creationId xmlns:p14="http://schemas.microsoft.com/office/powerpoint/2010/main" val="149899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83AE613-2B65-4E9A-AA79-F1C4ECD2288E}" type="datetimeFigureOut">
              <a:rPr lang="fr-FR" smtClean="0"/>
              <a:t>14/06/2022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3A1C72B-8CDB-4D44-94C3-0AEDAE9EBA11}" type="slidenum">
              <a:rPr lang="fr-FR" smtClean="0"/>
              <a:t>‹N°›</a:t>
            </a:fld>
            <a:endParaRPr lang="fr-FR"/>
          </a:p>
        </p:txBody>
      </p:sp>
    </p:spTree>
    <p:extLst>
      <p:ext uri="{BB962C8B-B14F-4D97-AF65-F5344CB8AC3E}">
        <p14:creationId xmlns:p14="http://schemas.microsoft.com/office/powerpoint/2010/main" val="361478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a:t>
            </a:fld>
            <a:endParaRPr lang="fr-FR"/>
          </a:p>
        </p:txBody>
      </p:sp>
    </p:spTree>
    <p:extLst>
      <p:ext uri="{BB962C8B-B14F-4D97-AF65-F5344CB8AC3E}">
        <p14:creationId xmlns:p14="http://schemas.microsoft.com/office/powerpoint/2010/main" val="1042646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En GA 4 mois à fin avril 2022,</a:t>
            </a:r>
            <a:r>
              <a:rPr lang="fr-FR" sz="2000" kern="1200" baseline="0" dirty="0">
                <a:solidFill>
                  <a:schemeClr val="tx1"/>
                </a:solidFill>
                <a:effectLst/>
                <a:latin typeface="+mn-lt"/>
                <a:ea typeface="+mn-ea"/>
                <a:cs typeface="+mn-cs"/>
              </a:rPr>
              <a:t> </a:t>
            </a:r>
            <a:r>
              <a:rPr lang="fr-FR" sz="2000" kern="1200" dirty="0">
                <a:solidFill>
                  <a:schemeClr val="tx1"/>
                </a:solidFill>
                <a:effectLst/>
                <a:latin typeface="+mn-lt"/>
                <a:ea typeface="+mn-ea"/>
                <a:cs typeface="+mn-cs"/>
              </a:rPr>
              <a:t>surfaces commencées +26% et surfaces autorisées</a:t>
            </a:r>
            <a:r>
              <a:rPr lang="fr-FR" sz="2000" kern="1200" baseline="0" dirty="0">
                <a:solidFill>
                  <a:schemeClr val="tx1"/>
                </a:solidFill>
                <a:effectLst/>
                <a:latin typeface="+mn-lt"/>
                <a:ea typeface="+mn-ea"/>
                <a:cs typeface="+mn-cs"/>
              </a:rPr>
              <a:t> </a:t>
            </a:r>
            <a:r>
              <a:rPr lang="fr-FR" sz="2000" kern="1200" dirty="0">
                <a:solidFill>
                  <a:schemeClr val="tx1"/>
                </a:solidFill>
                <a:effectLst/>
                <a:latin typeface="+mn-lt"/>
                <a:ea typeface="+mn-ea"/>
                <a:cs typeface="+mn-cs"/>
              </a:rPr>
              <a:t>+12%, mais ces dernières encore bien en-deçà de leur niveau d’avant-crise sanitaire (-12%). </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10</a:t>
            </a:fld>
            <a:endParaRPr lang="fr-FR"/>
          </a:p>
        </p:txBody>
      </p:sp>
    </p:spTree>
    <p:extLst>
      <p:ext uri="{BB962C8B-B14F-4D97-AF65-F5344CB8AC3E}">
        <p14:creationId xmlns:p14="http://schemas.microsoft.com/office/powerpoint/2010/main" val="1370916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En revanche, inquiétude se</a:t>
            </a:r>
            <a:r>
              <a:rPr lang="fr-FR" sz="2000" kern="1200" baseline="0" dirty="0">
                <a:solidFill>
                  <a:schemeClr val="tx1"/>
                </a:solidFill>
                <a:effectLst/>
                <a:latin typeface="+mn-lt"/>
                <a:ea typeface="+mn-ea"/>
                <a:cs typeface="+mn-cs"/>
              </a:rPr>
              <a:t> renforce </a:t>
            </a:r>
            <a:r>
              <a:rPr lang="fr-FR" sz="2000" kern="1200" dirty="0">
                <a:solidFill>
                  <a:schemeClr val="tx1"/>
                </a:solidFill>
                <a:effectLst/>
                <a:latin typeface="+mn-lt"/>
                <a:ea typeface="+mn-ea"/>
                <a:cs typeface="+mn-cs"/>
              </a:rPr>
              <a:t>sur neuf</a:t>
            </a:r>
          </a:p>
          <a:p>
            <a:pPr marL="0" marR="0" lvl="0" indent="0" algn="l" defTabSz="914400" rtl="0" eaLnBrk="1" fontAlgn="auto" latinLnBrk="0" hangingPunct="1">
              <a:lnSpc>
                <a:spcPct val="50000"/>
              </a:lnSpc>
              <a:spcBef>
                <a:spcPts val="0"/>
              </a:spcBef>
              <a:spcAft>
                <a:spcPts val="0"/>
              </a:spcAft>
              <a:buClrTx/>
              <a:buSzTx/>
              <a:buFontTx/>
              <a:buNone/>
              <a:tabLst/>
              <a:defRPr/>
            </a:pPr>
            <a:endParaRPr lang="fr-FR" sz="2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Plusieurs acteurs (dont FFB) ont déjà signalé et à de nombreuses reprises très probable chute du logement neuf à horizon fin 2022.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Malgré amélioration transitoire</a:t>
            </a:r>
            <a:r>
              <a:rPr lang="fr-FR" sz="2000" kern="1200" baseline="0" dirty="0">
                <a:solidFill>
                  <a:schemeClr val="tx1"/>
                </a:solidFill>
                <a:effectLst/>
                <a:latin typeface="+mn-lt"/>
                <a:ea typeface="+mn-ea"/>
                <a:cs typeface="+mn-cs"/>
              </a:rPr>
              <a:t> du fait des</a:t>
            </a:r>
            <a:r>
              <a:rPr lang="fr-FR" sz="2000" kern="1200" dirty="0">
                <a:solidFill>
                  <a:schemeClr val="tx1"/>
                </a:solidFill>
                <a:effectLst/>
                <a:latin typeface="+mn-lt"/>
                <a:ea typeface="+mn-ea"/>
                <a:cs typeface="+mn-cs"/>
              </a:rPr>
              <a:t> anticipation RE2020, chiffres récents confirment ce risque, y compris en maison individuelle où les permis reculent de 8% en avril 2022 par rapport à </a:t>
            </a:r>
            <a:r>
              <a:rPr lang="fr-FR" sz="2000" kern="1200" baseline="0" dirty="0">
                <a:solidFill>
                  <a:schemeClr val="tx1"/>
                </a:solidFill>
                <a:effectLst/>
                <a:latin typeface="+mn-lt"/>
                <a:ea typeface="+mn-ea"/>
                <a:cs typeface="+mn-cs"/>
              </a:rPr>
              <a:t>av</a:t>
            </a:r>
            <a:r>
              <a:rPr lang="fr-FR" sz="2000" kern="1200" dirty="0">
                <a:solidFill>
                  <a:schemeClr val="tx1"/>
                </a:solidFill>
                <a:effectLst/>
                <a:latin typeface="+mn-lt"/>
                <a:ea typeface="+mn-ea"/>
                <a:cs typeface="+mn-cs"/>
              </a:rPr>
              <a:t>ril 2022,</a:t>
            </a:r>
            <a:r>
              <a:rPr lang="fr-FR" sz="2000" kern="1200" baseline="0" dirty="0">
                <a:solidFill>
                  <a:schemeClr val="tx1"/>
                </a:solidFill>
                <a:effectLst/>
                <a:latin typeface="+mn-lt"/>
                <a:ea typeface="+mn-ea"/>
                <a:cs typeface="+mn-cs"/>
              </a:rPr>
              <a:t> </a:t>
            </a:r>
            <a:r>
              <a:rPr lang="fr-FR" sz="2000" kern="1200" dirty="0">
                <a:solidFill>
                  <a:schemeClr val="tx1"/>
                </a:solidFill>
                <a:effectLst/>
                <a:latin typeface="+mn-lt"/>
                <a:ea typeface="+mn-ea"/>
                <a:cs typeface="+mn-cs"/>
              </a:rPr>
              <a:t>en ligne avec repli des ventes constaté depuis début 2022.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Mises en chantier suivront dans les prochains mois.</a:t>
            </a:r>
            <a:endParaRPr lang="fr-FR" sz="20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11</a:t>
            </a:fld>
            <a:endParaRPr lang="fr-FR"/>
          </a:p>
        </p:txBody>
      </p:sp>
    </p:spTree>
    <p:extLst>
      <p:ext uri="{BB962C8B-B14F-4D97-AF65-F5344CB8AC3E}">
        <p14:creationId xmlns:p14="http://schemas.microsoft.com/office/powerpoint/2010/main" val="3650132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0000"/>
              </a:lnSpc>
              <a:spcBef>
                <a:spcPts val="0"/>
              </a:spcBef>
              <a:spcAft>
                <a:spcPts val="0"/>
              </a:spcAft>
            </a:pPr>
            <a:r>
              <a:rPr lang="fr-FR" sz="2000" kern="1200" dirty="0">
                <a:solidFill>
                  <a:schemeClr val="tx1"/>
                </a:solidFill>
                <a:effectLst/>
                <a:latin typeface="+mn-lt"/>
                <a:ea typeface="+mn-ea"/>
                <a:cs typeface="+mn-cs"/>
              </a:rPr>
              <a:t>Pas trop tard pour redresser barre et assurer visibilité nécessaire au secteur,</a:t>
            </a:r>
            <a:r>
              <a:rPr lang="fr-FR" sz="2000" kern="1200" baseline="0" dirty="0">
                <a:solidFill>
                  <a:schemeClr val="tx1"/>
                </a:solidFill>
                <a:effectLst/>
                <a:latin typeface="+mn-lt"/>
                <a:ea typeface="+mn-ea"/>
                <a:cs typeface="+mn-cs"/>
              </a:rPr>
              <a:t> car</a:t>
            </a:r>
            <a:r>
              <a:rPr lang="fr-FR" sz="2000" kern="1200" dirty="0">
                <a:solidFill>
                  <a:schemeClr val="tx1"/>
                </a:solidFill>
                <a:effectLst/>
                <a:latin typeface="+mn-lt"/>
                <a:ea typeface="+mn-ea"/>
                <a:cs typeface="+mn-cs"/>
              </a:rPr>
              <a:t> l’un des rares secteurs à tirer l’économie et l’emploi pérenne, tout en répondant à</a:t>
            </a:r>
            <a:r>
              <a:rPr lang="fr-FR" sz="2000" kern="1200" baseline="0" dirty="0">
                <a:solidFill>
                  <a:schemeClr val="tx1"/>
                </a:solidFill>
                <a:effectLst/>
                <a:latin typeface="+mn-lt"/>
                <a:ea typeface="+mn-ea"/>
                <a:cs typeface="+mn-cs"/>
              </a:rPr>
              <a:t> des réels</a:t>
            </a:r>
            <a:r>
              <a:rPr lang="fr-FR" sz="2000" kern="1200" dirty="0">
                <a:solidFill>
                  <a:schemeClr val="tx1"/>
                </a:solidFill>
                <a:effectLst/>
                <a:latin typeface="+mn-lt"/>
                <a:ea typeface="+mn-ea"/>
                <a:cs typeface="+mn-cs"/>
              </a:rPr>
              <a:t> besoins</a:t>
            </a:r>
            <a:r>
              <a:rPr lang="fr-FR" sz="2000" kern="1200" baseline="0" dirty="0">
                <a:solidFill>
                  <a:schemeClr val="tx1"/>
                </a:solidFill>
                <a:effectLst/>
                <a:latin typeface="+mn-lt"/>
                <a:ea typeface="+mn-ea"/>
                <a:cs typeface="Arial" panose="020B0604020202020204" pitchFamily="34" charset="0"/>
              </a:rPr>
              <a:t>.</a:t>
            </a:r>
            <a:endParaRPr lang="fr-FR" sz="2000" kern="1200" dirty="0">
              <a:solidFill>
                <a:schemeClr val="tx1"/>
              </a:solidFill>
              <a:effectLst/>
              <a:latin typeface="+mn-lt"/>
              <a:ea typeface="+mn-ea"/>
              <a:cs typeface="+mn-cs"/>
            </a:endParaRPr>
          </a:p>
          <a:p>
            <a:pPr>
              <a:lnSpc>
                <a:spcPct val="50000"/>
              </a:lnSpc>
              <a:spcBef>
                <a:spcPts val="0"/>
              </a:spcBef>
              <a:spcAft>
                <a:spcPts val="0"/>
              </a:spcAft>
            </a:pPr>
            <a:endParaRPr lang="fr-FR" sz="2000" kern="1200" dirty="0">
              <a:solidFill>
                <a:schemeClr val="tx1"/>
              </a:solidFill>
              <a:effectLst/>
              <a:latin typeface="+mn-lt"/>
              <a:ea typeface="+mn-ea"/>
              <a:cs typeface="+mn-cs"/>
            </a:endParaRPr>
          </a:p>
          <a:p>
            <a:pPr>
              <a:lnSpc>
                <a:spcPct val="100000"/>
              </a:lnSpc>
              <a:spcBef>
                <a:spcPts val="0"/>
              </a:spcBef>
              <a:spcAft>
                <a:spcPts val="0"/>
              </a:spcAft>
            </a:pPr>
            <a:r>
              <a:rPr lang="fr-FR" sz="2000" kern="1200" dirty="0">
                <a:solidFill>
                  <a:schemeClr val="tx1"/>
                </a:solidFill>
                <a:effectLst/>
                <a:latin typeface="+mn-lt"/>
                <a:ea typeface="+mn-ea"/>
                <a:cs typeface="+mn-cs"/>
              </a:rPr>
              <a:t>Dans contexte de bouleversement économique mondial, il faut protéger cet atout maitre, d’autant qu’on ne réussira pas indispensable transition écologique sans artisans et entreprises de bâtiment présents sur tout le territoire.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2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Assises du BTP annoncées avec Bruno LE MAIRE, tombent à point nommé.</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12</a:t>
            </a:fld>
            <a:endParaRPr lang="fr-FR"/>
          </a:p>
        </p:txBody>
      </p:sp>
    </p:spTree>
    <p:extLst>
      <p:ext uri="{BB962C8B-B14F-4D97-AF65-F5344CB8AC3E}">
        <p14:creationId xmlns:p14="http://schemas.microsoft.com/office/powerpoint/2010/main" val="3603285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baseline="0" dirty="0">
                <a:solidFill>
                  <a:schemeClr val="tx1"/>
                </a:solidFill>
                <a:effectLst/>
                <a:latin typeface="+mn-lt"/>
                <a:ea typeface="+mn-ea"/>
                <a:cs typeface="+mn-cs"/>
              </a:rPr>
              <a:t>Ces assises s’avèrent en parfait complément de nos États Généraux pour inscrire la filière dans le long terme.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baseline="0" dirty="0">
                <a:solidFill>
                  <a:schemeClr val="tx1"/>
                </a:solidFill>
                <a:effectLst/>
                <a:latin typeface="+mn-lt"/>
                <a:ea typeface="+mn-ea"/>
                <a:cs typeface="+mn-cs"/>
              </a:rPr>
              <a:t>Elles </a:t>
            </a:r>
            <a:r>
              <a:rPr lang="fr-FR" sz="2000" kern="1200" dirty="0">
                <a:solidFill>
                  <a:schemeClr val="tx1"/>
                </a:solidFill>
                <a:effectLst/>
                <a:latin typeface="+mn-lt"/>
                <a:ea typeface="+mn-ea"/>
                <a:cs typeface="+mn-cs"/>
              </a:rPr>
              <a:t>constituent un chantier de début de quinquennat</a:t>
            </a:r>
            <a:r>
              <a:rPr lang="fr-FR" sz="2000" kern="1200" baseline="0" dirty="0">
                <a:solidFill>
                  <a:schemeClr val="tx1"/>
                </a:solidFill>
                <a:effectLst/>
                <a:latin typeface="+mn-lt"/>
                <a:ea typeface="+mn-ea"/>
                <a:cs typeface="+mn-cs"/>
              </a:rPr>
              <a:t> pour </a:t>
            </a:r>
            <a:r>
              <a:rPr lang="fr-FR" sz="2000" kern="1200" dirty="0">
                <a:solidFill>
                  <a:schemeClr val="tx1"/>
                </a:solidFill>
                <a:effectLst/>
                <a:latin typeface="+mn-lt"/>
                <a:ea typeface="+mn-ea"/>
                <a:cs typeface="+mn-cs"/>
              </a:rPr>
              <a:t>permettre de mieux répondre aux menaces immédiates qui pèsent sur le bâtiment, mais aussi, dans un monde qui connait de grands bouleversements, de préparer l’avenir du secteur au service de nos concitoyens et de notre économie.</a:t>
            </a:r>
            <a:endParaRPr lang="fr-FR" sz="20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13</a:t>
            </a:fld>
            <a:endParaRPr lang="fr-FR"/>
          </a:p>
        </p:txBody>
      </p:sp>
    </p:spTree>
    <p:extLst>
      <p:ext uri="{BB962C8B-B14F-4D97-AF65-F5344CB8AC3E}">
        <p14:creationId xmlns:p14="http://schemas.microsoft.com/office/powerpoint/2010/main" val="610508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14</a:t>
            </a:fld>
            <a:endParaRPr lang="fr-FR"/>
          </a:p>
        </p:txBody>
      </p:sp>
    </p:spTree>
    <p:extLst>
      <p:ext uri="{BB962C8B-B14F-4D97-AF65-F5344CB8AC3E}">
        <p14:creationId xmlns:p14="http://schemas.microsoft.com/office/powerpoint/2010/main" val="153508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Malgré les difficultés d’approvisionnement et de recrutement</a:t>
            </a:r>
            <a:r>
              <a:rPr lang="fr-FR" sz="2000" kern="1200" baseline="0" dirty="0">
                <a:solidFill>
                  <a:schemeClr val="tx1"/>
                </a:solidFill>
                <a:effectLst/>
                <a:latin typeface="+mn-lt"/>
                <a:ea typeface="+mn-ea"/>
                <a:cs typeface="+mn-cs"/>
              </a:rPr>
              <a:t> </a:t>
            </a:r>
            <a:r>
              <a:rPr lang="fr-FR" sz="2000" kern="1200" dirty="0">
                <a:solidFill>
                  <a:schemeClr val="tx1"/>
                </a:solidFill>
                <a:effectLst/>
                <a:latin typeface="+mn-lt"/>
                <a:ea typeface="+mn-ea"/>
                <a:cs typeface="+mn-cs"/>
              </a:rPr>
              <a:t>toujours prégnantes, l’activité reste dynamique sur le début 2022. </a:t>
            </a:r>
          </a:p>
          <a:p>
            <a:pPr marL="0" marR="0" lvl="0" indent="0" algn="l" defTabSz="914400" rtl="0" eaLnBrk="1" fontAlgn="base" latinLnBrk="0" hangingPunct="1">
              <a:lnSpc>
                <a:spcPct val="50000"/>
              </a:lnSpc>
              <a:spcBef>
                <a:spcPts val="0"/>
              </a:spcBef>
              <a:spcAft>
                <a:spcPct val="0"/>
              </a:spcAft>
              <a:buClrTx/>
              <a:buSzTx/>
              <a:buFontTx/>
              <a:buNone/>
              <a:tabLst/>
              <a:defRPr/>
            </a:pPr>
            <a:endParaRPr lang="fr-FR" sz="20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De plus, carnets de commandes se maintiennent à niveau élevé : toutes tailles d’entreprises, tous métiers et tous</a:t>
            </a:r>
            <a:r>
              <a:rPr lang="fr-FR" sz="2000" kern="1200" baseline="0" dirty="0">
                <a:solidFill>
                  <a:schemeClr val="tx1"/>
                </a:solidFill>
                <a:effectLst/>
                <a:latin typeface="+mn-lt"/>
                <a:ea typeface="+mn-ea"/>
                <a:cs typeface="+mn-cs"/>
              </a:rPr>
              <a:t> territoires confondus,</a:t>
            </a:r>
            <a:r>
              <a:rPr lang="fr-FR" sz="2000" kern="1200" dirty="0">
                <a:solidFill>
                  <a:schemeClr val="tx1"/>
                </a:solidFill>
                <a:effectLst/>
                <a:latin typeface="+mn-lt"/>
                <a:ea typeface="+mn-ea"/>
                <a:cs typeface="+mn-cs"/>
              </a:rPr>
              <a:t> &gt; 7 mois à fin mars, en moyenne.</a:t>
            </a:r>
            <a:endParaRPr lang="fr-FR" sz="2000" dirty="0"/>
          </a:p>
          <a:p>
            <a:pPr marL="0" marR="0" indent="0" algn="l" defTabSz="914400" rtl="0" eaLnBrk="1" fontAlgn="base" latinLnBrk="0" hangingPunct="1">
              <a:lnSpc>
                <a:spcPct val="100000"/>
              </a:lnSpc>
              <a:spcBef>
                <a:spcPct val="30000"/>
              </a:spcBef>
              <a:spcAft>
                <a:spcPct val="0"/>
              </a:spcAft>
              <a:buClrTx/>
              <a:buSzTx/>
              <a:buFontTx/>
              <a:buNone/>
              <a:tabLst/>
              <a:defRPr/>
            </a:pPr>
            <a:endParaRPr lang="fr-FR" sz="1600"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2</a:t>
            </a:fld>
            <a:endParaRPr lang="fr-FR"/>
          </a:p>
        </p:txBody>
      </p:sp>
    </p:spTree>
    <p:extLst>
      <p:ext uri="{BB962C8B-B14F-4D97-AF65-F5344CB8AC3E}">
        <p14:creationId xmlns:p14="http://schemas.microsoft.com/office/powerpoint/2010/main" val="1476519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2000" kern="1200" dirty="0">
                <a:solidFill>
                  <a:schemeClr val="tx1"/>
                </a:solidFill>
                <a:effectLst/>
                <a:latin typeface="+mn-lt"/>
                <a:ea typeface="+mn-ea"/>
                <a:cs typeface="+mn-cs"/>
              </a:rPr>
              <a:t>Par ailleurs, les entreprises résistent pour l’heure. Alors que le remboursement des PGE a commencé, le nombre de défaillances sur les quatre premiers mois de 2022 se redresse un</a:t>
            </a:r>
            <a:r>
              <a:rPr lang="fr-FR" sz="2000" kern="1200" baseline="0" dirty="0">
                <a:solidFill>
                  <a:schemeClr val="tx1"/>
                </a:solidFill>
                <a:effectLst/>
                <a:latin typeface="+mn-lt"/>
                <a:ea typeface="+mn-ea"/>
                <a:cs typeface="+mn-cs"/>
              </a:rPr>
              <a:t> peu mais</a:t>
            </a:r>
            <a:r>
              <a:rPr lang="fr-FR" sz="2000" kern="1200" dirty="0">
                <a:solidFill>
                  <a:schemeClr val="tx1"/>
                </a:solidFill>
                <a:effectLst/>
                <a:latin typeface="+mn-lt"/>
                <a:ea typeface="+mn-ea"/>
                <a:cs typeface="+mn-cs"/>
              </a:rPr>
              <a:t> s’avère encore 40 % inférieur à celui relevé sur les quatre premiers mois de 2019, soit avant la crise sanitaire.</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3</a:t>
            </a:fld>
            <a:endParaRPr lang="fr-FR"/>
          </a:p>
        </p:txBody>
      </p:sp>
    </p:spTree>
    <p:extLst>
      <p:ext uri="{BB962C8B-B14F-4D97-AF65-F5344CB8AC3E}">
        <p14:creationId xmlns:p14="http://schemas.microsoft.com/office/powerpoint/2010/main" val="1902684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sz="2000" kern="1200" dirty="0">
                <a:solidFill>
                  <a:schemeClr val="tx1"/>
                </a:solidFill>
                <a:effectLst/>
                <a:latin typeface="+mn-lt"/>
                <a:ea typeface="+mn-ea"/>
                <a:cs typeface="+mn-cs"/>
              </a:rPr>
              <a:t>En conséquence, l’emploi continue de progresser : +8</a:t>
            </a:r>
            <a:r>
              <a:rPr lang="fr-FR" sz="2000" kern="1200" baseline="0" dirty="0">
                <a:solidFill>
                  <a:schemeClr val="tx1"/>
                </a:solidFill>
                <a:effectLst/>
                <a:latin typeface="+mn-lt"/>
                <a:ea typeface="+mn-ea"/>
                <a:cs typeface="+mn-cs"/>
              </a:rPr>
              <a:t> 200 </a:t>
            </a:r>
            <a:r>
              <a:rPr lang="fr-FR" sz="2000" kern="1200" dirty="0">
                <a:solidFill>
                  <a:schemeClr val="tx1"/>
                </a:solidFill>
                <a:effectLst/>
                <a:latin typeface="+mn-lt"/>
                <a:ea typeface="+mn-ea"/>
                <a:cs typeface="+mn-cs"/>
              </a:rPr>
              <a:t>postes depuis le début de l’année, dont +1 800 salariés. </a:t>
            </a: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Depuis fin T1 2020 (premier confinement), le secteur n’a jamais cessé de créer de l’emploi et affiche 86 800 postes de plus, soit une progression de près de 7% (contre</a:t>
            </a:r>
            <a:r>
              <a:rPr lang="fr-FR" sz="2000" kern="1200" baseline="0" dirty="0">
                <a:solidFill>
                  <a:schemeClr val="tx1"/>
                </a:solidFill>
                <a:effectLst/>
                <a:latin typeface="+mn-lt"/>
                <a:ea typeface="+mn-ea"/>
                <a:cs typeface="+mn-cs"/>
              </a:rPr>
              <a:t> 5% pour l’ensemble de l’économie</a:t>
            </a:r>
            <a:r>
              <a:rPr lang="fr-FR" sz="2000" kern="1200" dirty="0">
                <a:solidFill>
                  <a:schemeClr val="tx1"/>
                </a:solidFill>
                <a:effectLst/>
                <a:latin typeface="+mn-lt"/>
                <a:ea typeface="+mn-ea"/>
                <a:cs typeface="+mn-cs"/>
              </a:rPr>
              <a:t>). Cela explique d’ailleurs pour partie difficultés de recrutement toujours particulièrement fortes dans le bâtiment. </a:t>
            </a:r>
          </a:p>
          <a:p>
            <a:pPr marL="0" marR="0" lvl="0" indent="0" algn="l" defTabSz="914400" rtl="0" eaLnBrk="1" fontAlgn="base" latinLnBrk="0" hangingPunct="1">
              <a:lnSpc>
                <a:spcPct val="50000"/>
              </a:lnSpc>
              <a:spcBef>
                <a:spcPts val="0"/>
              </a:spcBef>
              <a:spcAft>
                <a:spcPct val="0"/>
              </a:spcAft>
              <a:buClrTx/>
              <a:buSzTx/>
              <a:buFontTx/>
              <a:buNone/>
              <a:tabLst/>
              <a:defRPr/>
            </a:pPr>
            <a:endParaRPr lang="fr-FR" sz="20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Malgré cela, perspectives d’embauches à horizon de l’été encore assez bien orientées.</a:t>
            </a:r>
          </a:p>
          <a:p>
            <a:pPr marL="0" marR="0" lvl="0" indent="0" algn="l" defTabSz="914400" rtl="0" eaLnBrk="1" fontAlgn="base" latinLnBrk="0" hangingPunct="1">
              <a:lnSpc>
                <a:spcPct val="50000"/>
              </a:lnSpc>
              <a:spcBef>
                <a:spcPts val="0"/>
              </a:spcBef>
              <a:spcAft>
                <a:spcPct val="0"/>
              </a:spcAft>
              <a:buClrTx/>
              <a:buSzTx/>
              <a:buFontTx/>
              <a:buNone/>
              <a:tabLst/>
              <a:defRPr/>
            </a:pPr>
            <a:endParaRPr lang="fr-FR" sz="20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Pour</a:t>
            </a:r>
            <a:r>
              <a:rPr lang="fr-FR" sz="2000" kern="1200" baseline="0" dirty="0">
                <a:solidFill>
                  <a:schemeClr val="tx1"/>
                </a:solidFill>
                <a:effectLst/>
                <a:latin typeface="+mn-lt"/>
                <a:ea typeface="+mn-ea"/>
                <a:cs typeface="+mn-cs"/>
              </a:rPr>
              <a:t> information, dans le bâtiment en 2021 : 1 245 000 salariés ( y compris alternants) + 108 000 intérimaires ETP + 403 000 artisans non salariés (hors auto-entrepreneurs « purs ») = 1 756 000 actifs.</a:t>
            </a:r>
            <a:endParaRPr lang="fr-FR" sz="2000" b="1" kern="1200" baseline="0" dirty="0">
              <a:solidFill>
                <a:schemeClr val="tx1"/>
              </a:solidFill>
              <a:latin typeface="Arial" charset="0"/>
              <a:ea typeface="+mn-ea"/>
              <a:cs typeface="+mn-cs"/>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4</a:t>
            </a:fld>
            <a:endParaRPr lang="fr-FR"/>
          </a:p>
        </p:txBody>
      </p:sp>
    </p:spTree>
    <p:extLst>
      <p:ext uri="{BB962C8B-B14F-4D97-AF65-F5344CB8AC3E}">
        <p14:creationId xmlns:p14="http://schemas.microsoft.com/office/powerpoint/2010/main" val="3622634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Toutefois, attention au risque que</a:t>
            </a:r>
            <a:r>
              <a:rPr lang="fr-FR" sz="2000" kern="1200" baseline="0" dirty="0">
                <a:solidFill>
                  <a:schemeClr val="tx1"/>
                </a:solidFill>
                <a:effectLst/>
                <a:latin typeface="+mn-lt"/>
                <a:ea typeface="+mn-ea"/>
                <a:cs typeface="+mn-cs"/>
              </a:rPr>
              <a:t> fait courir la crise de l’énergie et des matériaux, </a:t>
            </a:r>
            <a:r>
              <a:rPr lang="fr-FR" sz="2000" kern="1200" dirty="0">
                <a:solidFill>
                  <a:schemeClr val="tx1"/>
                </a:solidFill>
                <a:effectLst/>
                <a:latin typeface="+mn-lt"/>
                <a:ea typeface="+mn-ea"/>
                <a:cs typeface="+mn-cs"/>
              </a:rPr>
              <a:t>qui n’est pas </a:t>
            </a:r>
            <a:r>
              <a:rPr lang="fr-FR" sz="2000" kern="1200" baseline="0" dirty="0">
                <a:solidFill>
                  <a:schemeClr val="tx1"/>
                </a:solidFill>
                <a:effectLst/>
                <a:latin typeface="+mn-lt"/>
                <a:ea typeface="+mn-ea"/>
                <a:cs typeface="+mn-cs"/>
              </a:rPr>
              <a:t>à son </a:t>
            </a:r>
            <a:r>
              <a:rPr lang="fr-FR" sz="2000" kern="1200" dirty="0">
                <a:solidFill>
                  <a:schemeClr val="tx1"/>
                </a:solidFill>
                <a:effectLst/>
                <a:latin typeface="+mn-lt"/>
                <a:ea typeface="+mn-ea"/>
                <a:cs typeface="+mn-cs"/>
              </a:rPr>
              <a:t>terme. </a:t>
            </a: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Ainsi, selon Insee, entre novembre 2021</a:t>
            </a:r>
            <a:r>
              <a:rPr lang="fr-FR" sz="2000" kern="1200" baseline="0" dirty="0">
                <a:solidFill>
                  <a:schemeClr val="tx1"/>
                </a:solidFill>
                <a:effectLst/>
                <a:latin typeface="+mn-lt"/>
                <a:ea typeface="+mn-ea"/>
                <a:cs typeface="+mn-cs"/>
              </a:rPr>
              <a:t> (d</a:t>
            </a:r>
            <a:r>
              <a:rPr lang="fr-FR" sz="2000" kern="1200" dirty="0">
                <a:solidFill>
                  <a:schemeClr val="tx1"/>
                </a:solidFill>
                <a:effectLst/>
                <a:latin typeface="+mn-lt"/>
                <a:ea typeface="+mn-ea"/>
                <a:cs typeface="+mn-cs"/>
              </a:rPr>
              <a:t>ébut de la crise de l’énergie) et avril 2022 :</a:t>
            </a:r>
          </a:p>
          <a:p>
            <a:pPr marL="171450" marR="0" lvl="0" indent="-171450" algn="l" defTabSz="914400" rtl="0" eaLnBrk="1" fontAlgn="base" latinLnBrk="0" hangingPunct="1">
              <a:lnSpc>
                <a:spcPct val="100000"/>
              </a:lnSpc>
              <a:spcBef>
                <a:spcPts val="0"/>
              </a:spcBef>
              <a:spcAft>
                <a:spcPct val="0"/>
              </a:spcAft>
              <a:buClrTx/>
              <a:buSzTx/>
              <a:buFontTx/>
              <a:buChar char="-"/>
              <a:tabLst/>
              <a:defRPr/>
            </a:pPr>
            <a:r>
              <a:rPr lang="fr-FR" sz="2000" kern="1200" dirty="0">
                <a:solidFill>
                  <a:schemeClr val="tx1"/>
                </a:solidFill>
                <a:effectLst/>
                <a:latin typeface="+mn-lt"/>
                <a:ea typeface="+mn-ea"/>
                <a:cs typeface="+mn-cs"/>
              </a:rPr>
              <a:t>aciers pour la construction et demi-produits en aluminium : +27%</a:t>
            </a:r>
          </a:p>
          <a:p>
            <a:pPr marL="171450" marR="0" lvl="0" indent="-171450" algn="l" defTabSz="914400" rtl="0" eaLnBrk="1" fontAlgn="base" latinLnBrk="0" hangingPunct="1">
              <a:lnSpc>
                <a:spcPct val="100000"/>
              </a:lnSpc>
              <a:spcBef>
                <a:spcPts val="0"/>
              </a:spcBef>
              <a:spcAft>
                <a:spcPct val="0"/>
              </a:spcAft>
              <a:buClrTx/>
              <a:buSzTx/>
              <a:buFontTx/>
              <a:buChar char="-"/>
              <a:tabLst/>
              <a:defRPr/>
            </a:pPr>
            <a:r>
              <a:rPr lang="fr-FR" sz="2000" kern="1200" dirty="0">
                <a:solidFill>
                  <a:schemeClr val="tx1"/>
                </a:solidFill>
                <a:effectLst/>
                <a:latin typeface="+mn-lt"/>
                <a:ea typeface="+mn-ea"/>
                <a:cs typeface="+mn-cs"/>
              </a:rPr>
              <a:t>tuiles : +20% ; </a:t>
            </a:r>
          </a:p>
          <a:p>
            <a:pPr marL="171450" marR="0" lvl="0" indent="-171450" algn="l" defTabSz="914400" rtl="0" eaLnBrk="1" fontAlgn="base" latinLnBrk="0" hangingPunct="1">
              <a:lnSpc>
                <a:spcPct val="100000"/>
              </a:lnSpc>
              <a:spcBef>
                <a:spcPts val="0"/>
              </a:spcBef>
              <a:spcAft>
                <a:spcPct val="0"/>
              </a:spcAft>
              <a:buClrTx/>
              <a:buSzTx/>
              <a:buFontTx/>
              <a:buChar char="-"/>
              <a:tabLst/>
              <a:defRPr/>
            </a:pPr>
            <a:r>
              <a:rPr lang="fr-FR" sz="2000" kern="1200" dirty="0">
                <a:solidFill>
                  <a:schemeClr val="tx1"/>
                </a:solidFill>
                <a:effectLst/>
                <a:latin typeface="+mn-lt"/>
                <a:ea typeface="+mn-ea"/>
                <a:cs typeface="+mn-cs"/>
              </a:rPr>
              <a:t>produits PVC : +16% ;</a:t>
            </a:r>
          </a:p>
          <a:p>
            <a:pPr marL="171450" marR="0" lvl="0" indent="-171450" algn="l" defTabSz="914400" rtl="0" eaLnBrk="1" fontAlgn="base" latinLnBrk="0" hangingPunct="1">
              <a:lnSpc>
                <a:spcPct val="100000"/>
              </a:lnSpc>
              <a:spcBef>
                <a:spcPts val="0"/>
              </a:spcBef>
              <a:spcAft>
                <a:spcPct val="0"/>
              </a:spcAft>
              <a:buClrTx/>
              <a:buSzTx/>
              <a:buFontTx/>
              <a:buChar char="-"/>
              <a:tabLst/>
              <a:defRPr/>
            </a:pPr>
            <a:r>
              <a:rPr lang="fr-FR" sz="2000" kern="1200" dirty="0">
                <a:solidFill>
                  <a:schemeClr val="tx1"/>
                </a:solidFill>
                <a:effectLst/>
                <a:latin typeface="+mn-lt"/>
                <a:ea typeface="+mn-ea"/>
                <a:cs typeface="+mn-cs"/>
              </a:rPr>
              <a:t>produits céramiques : +12%</a:t>
            </a:r>
            <a:r>
              <a:rPr lang="fr-FR" sz="2000" kern="1200" baseline="0" dirty="0">
                <a:solidFill>
                  <a:schemeClr val="tx1"/>
                </a:solidFill>
                <a:effectLst/>
                <a:latin typeface="+mn-lt"/>
                <a:ea typeface="+mn-ea"/>
                <a:cs typeface="+mn-cs"/>
              </a:rPr>
              <a:t> ;</a:t>
            </a:r>
          </a:p>
          <a:p>
            <a:pPr marL="171450" marR="0" lvl="0" indent="-171450" algn="l" defTabSz="914400" rtl="0" eaLnBrk="1" fontAlgn="base" latinLnBrk="0" hangingPunct="1">
              <a:lnSpc>
                <a:spcPct val="100000"/>
              </a:lnSpc>
              <a:spcBef>
                <a:spcPts val="0"/>
              </a:spcBef>
              <a:spcAft>
                <a:spcPct val="0"/>
              </a:spcAft>
              <a:buClrTx/>
              <a:buSzTx/>
              <a:buFontTx/>
              <a:buChar char="-"/>
              <a:tabLst/>
              <a:defRPr/>
            </a:pPr>
            <a:r>
              <a:rPr lang="fr-FR" sz="2000" kern="1200" dirty="0">
                <a:solidFill>
                  <a:schemeClr val="tx1"/>
                </a:solidFill>
                <a:effectLst/>
                <a:latin typeface="+mn-lt"/>
                <a:ea typeface="+mn-ea"/>
                <a:cs typeface="+mn-cs"/>
              </a:rPr>
              <a:t>demi-produits en cuivre et produits plastiques ou verriers : +10%, etc. </a:t>
            </a:r>
          </a:p>
          <a:p>
            <a:pPr marL="0" marR="0" lvl="0" indent="0" algn="l" defTabSz="914400" rtl="0" eaLnBrk="1" fontAlgn="base" latinLnBrk="0" hangingPunct="1">
              <a:lnSpc>
                <a:spcPct val="50000"/>
              </a:lnSpc>
              <a:spcBef>
                <a:spcPts val="0"/>
              </a:spcBef>
              <a:spcAft>
                <a:spcPct val="0"/>
              </a:spcAft>
              <a:buClrTx/>
              <a:buSzTx/>
              <a:buFontTx/>
              <a:buNone/>
              <a:tabLst/>
              <a:defRPr/>
            </a:pPr>
            <a:endParaRPr lang="fr-FR" sz="20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Globalement, malgré stabilité du coût du travail et du fait de</a:t>
            </a:r>
            <a:r>
              <a:rPr lang="fr-FR" sz="2000" kern="1200" baseline="0" dirty="0">
                <a:solidFill>
                  <a:schemeClr val="tx1"/>
                </a:solidFill>
                <a:effectLst/>
                <a:latin typeface="+mn-lt"/>
                <a:ea typeface="+mn-ea"/>
                <a:cs typeface="+mn-cs"/>
              </a:rPr>
              <a:t> hausse de 6% du coût des matériaux</a:t>
            </a:r>
            <a:r>
              <a:rPr lang="fr-FR" sz="2000" kern="1200" dirty="0">
                <a:solidFill>
                  <a:schemeClr val="tx1"/>
                </a:solidFill>
                <a:effectLst/>
                <a:latin typeface="+mn-lt"/>
                <a:ea typeface="+mn-ea"/>
                <a:cs typeface="+mn-cs"/>
              </a:rPr>
              <a:t>, l’index BT01 (ensemble des coûts d’une entreprise) ressort à +3% sur les trois premiers mois de 2022, après +5% en 2021 (dont 11% pour matériaux</a:t>
            </a:r>
            <a:r>
              <a:rPr lang="fr-FR" sz="2000" kern="1200" baseline="0" dirty="0">
                <a:solidFill>
                  <a:schemeClr val="tx1"/>
                </a:solidFill>
                <a:effectLst/>
                <a:latin typeface="+mn-lt"/>
                <a:ea typeface="+mn-ea"/>
                <a:cs typeface="+mn-cs"/>
              </a:rPr>
              <a:t>).</a:t>
            </a:r>
            <a:endParaRPr lang="fr-FR" sz="20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5</a:t>
            </a:fld>
            <a:endParaRPr lang="fr-FR"/>
          </a:p>
        </p:txBody>
      </p:sp>
    </p:spTree>
    <p:extLst>
      <p:ext uri="{BB962C8B-B14F-4D97-AF65-F5344CB8AC3E}">
        <p14:creationId xmlns:p14="http://schemas.microsoft.com/office/powerpoint/2010/main" val="257101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Litanies de hausses qui se succèdent depuis fin 2020 fragilisent entreprises de bâtiment. </a:t>
            </a: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De fait, d’après comptes trimestriels nationaux Insee, au T1 2022, nette dégradation de marge opérationnelle construction</a:t>
            </a:r>
            <a:r>
              <a:rPr lang="fr-FR" sz="2000" kern="1200" baseline="0" dirty="0">
                <a:solidFill>
                  <a:schemeClr val="tx1"/>
                </a:solidFill>
                <a:effectLst/>
                <a:latin typeface="+mn-lt"/>
                <a:ea typeface="+mn-ea"/>
                <a:cs typeface="+mn-cs"/>
              </a:rPr>
              <a:t> (-2 points de pourcentage)</a:t>
            </a:r>
            <a:r>
              <a:rPr lang="fr-FR" sz="2000" kern="1200" dirty="0">
                <a:solidFill>
                  <a:schemeClr val="tx1"/>
                </a:solidFill>
                <a:effectLst/>
                <a:latin typeface="+mn-lt"/>
                <a:ea typeface="+mn-ea"/>
                <a:cs typeface="+mn-cs"/>
              </a:rPr>
              <a:t> </a:t>
            </a:r>
          </a:p>
          <a:p>
            <a:pPr marL="0" marR="0" lvl="0" indent="0" algn="l" defTabSz="914400" rtl="0" eaLnBrk="1" fontAlgn="base" latinLnBrk="0" hangingPunct="1">
              <a:lnSpc>
                <a:spcPct val="50000"/>
              </a:lnSpc>
              <a:spcBef>
                <a:spcPts val="0"/>
              </a:spcBef>
              <a:spcAft>
                <a:spcPct val="0"/>
              </a:spcAft>
              <a:buClrTx/>
              <a:buSzTx/>
              <a:buFontTx/>
              <a:buNone/>
              <a:tabLst/>
              <a:defRPr/>
            </a:pPr>
            <a:endParaRPr lang="fr-FR" sz="20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La solidarité de filière (que la FFB appelle de ses vœux depuis deux ans) doit donc impérativement devenir réalité, avec : </a:t>
            </a:r>
          </a:p>
          <a:p>
            <a:pPr marL="171450" marR="0" lvl="0" indent="-171450" algn="l" defTabSz="914400" rtl="0" eaLnBrk="1" fontAlgn="base" latinLnBrk="0" hangingPunct="1">
              <a:lnSpc>
                <a:spcPct val="100000"/>
              </a:lnSpc>
              <a:spcBef>
                <a:spcPts val="0"/>
              </a:spcBef>
              <a:spcAft>
                <a:spcPct val="0"/>
              </a:spcAft>
              <a:buClrTx/>
              <a:buSzTx/>
              <a:buFontTx/>
              <a:buChar char="-"/>
              <a:tabLst/>
              <a:defRPr/>
            </a:pPr>
            <a:r>
              <a:rPr lang="fr-FR" sz="2000" kern="1200" dirty="0">
                <a:solidFill>
                  <a:schemeClr val="tx1"/>
                </a:solidFill>
                <a:effectLst/>
                <a:latin typeface="+mn-lt"/>
                <a:ea typeface="+mn-ea"/>
                <a:cs typeface="+mn-cs"/>
              </a:rPr>
              <a:t>tempérance et délais</a:t>
            </a:r>
            <a:r>
              <a:rPr lang="fr-FR" sz="2000" kern="1200" baseline="0" dirty="0">
                <a:solidFill>
                  <a:schemeClr val="tx1"/>
                </a:solidFill>
                <a:effectLst/>
                <a:latin typeface="+mn-lt"/>
                <a:ea typeface="+mn-ea"/>
                <a:cs typeface="+mn-cs"/>
              </a:rPr>
              <a:t> de prévenance </a:t>
            </a:r>
            <a:r>
              <a:rPr lang="fr-FR" sz="2000" kern="1200" dirty="0">
                <a:solidFill>
                  <a:schemeClr val="tx1"/>
                </a:solidFill>
                <a:effectLst/>
                <a:latin typeface="+mn-lt"/>
                <a:ea typeface="+mn-ea"/>
                <a:cs typeface="+mn-cs"/>
              </a:rPr>
              <a:t>sur les hausses de prix des matériaux ;</a:t>
            </a:r>
          </a:p>
          <a:p>
            <a:pPr marL="171450" marR="0" lvl="0" indent="-171450" algn="l" defTabSz="914400" rtl="0" eaLnBrk="1" fontAlgn="base" latinLnBrk="0" hangingPunct="1">
              <a:lnSpc>
                <a:spcPct val="100000"/>
              </a:lnSpc>
              <a:spcBef>
                <a:spcPts val="0"/>
              </a:spcBef>
              <a:spcAft>
                <a:spcPct val="0"/>
              </a:spcAft>
              <a:buClrTx/>
              <a:buSzTx/>
              <a:buFontTx/>
              <a:buChar char="-"/>
              <a:tabLst/>
              <a:defRPr/>
            </a:pPr>
            <a:r>
              <a:rPr lang="fr-FR" sz="2000" kern="1200" dirty="0">
                <a:solidFill>
                  <a:schemeClr val="tx1"/>
                </a:solidFill>
                <a:effectLst/>
                <a:latin typeface="+mn-lt"/>
                <a:ea typeface="+mn-ea"/>
                <a:cs typeface="+mn-cs"/>
              </a:rPr>
              <a:t>insertion systématique de clauses de variations de prix.</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6</a:t>
            </a:fld>
            <a:endParaRPr lang="fr-FR"/>
          </a:p>
        </p:txBody>
      </p:sp>
    </p:spTree>
    <p:extLst>
      <p:ext uri="{BB962C8B-B14F-4D97-AF65-F5344CB8AC3E}">
        <p14:creationId xmlns:p14="http://schemas.microsoft.com/office/powerpoint/2010/main" val="3222184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Amélioration-entretien (54% du CA bâtiment) résiste.</a:t>
            </a:r>
          </a:p>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Elle accélère même un peu en début d’année :</a:t>
            </a:r>
            <a:r>
              <a:rPr lang="fr-FR" sz="2000" kern="1200" baseline="0" dirty="0">
                <a:solidFill>
                  <a:schemeClr val="tx1"/>
                </a:solidFill>
                <a:effectLst/>
                <a:latin typeface="+mn-lt"/>
                <a:ea typeface="+mn-ea"/>
                <a:cs typeface="+mn-cs"/>
              </a:rPr>
              <a:t> +</a:t>
            </a:r>
            <a:r>
              <a:rPr lang="fr-FR" sz="2000" kern="1200" dirty="0">
                <a:solidFill>
                  <a:schemeClr val="tx1"/>
                </a:solidFill>
                <a:effectLst/>
                <a:latin typeface="+mn-lt"/>
                <a:ea typeface="+mn-ea"/>
                <a:cs typeface="+mn-cs"/>
              </a:rPr>
              <a:t>1,4% / T1 2021, après +1,1% au T4 2021.</a:t>
            </a:r>
            <a:endParaRPr lang="fr-FR" sz="2000" b="1"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7</a:t>
            </a:fld>
            <a:endParaRPr lang="fr-FR"/>
          </a:p>
        </p:txBody>
      </p:sp>
    </p:spTree>
    <p:extLst>
      <p:ext uri="{BB962C8B-B14F-4D97-AF65-F5344CB8AC3E}">
        <p14:creationId xmlns:p14="http://schemas.microsoft.com/office/powerpoint/2010/main" val="1483801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lang="fr-FR" sz="2000" kern="1200" dirty="0">
                <a:solidFill>
                  <a:schemeClr val="tx1"/>
                </a:solidFill>
                <a:effectLst/>
                <a:latin typeface="+mn-lt"/>
                <a:ea typeface="+mn-ea"/>
                <a:cs typeface="+mn-cs"/>
              </a:rPr>
              <a:t>Suite de l’année devrait encore bénéficier de dynamisme de </a:t>
            </a:r>
            <a:r>
              <a:rPr lang="fr-FR" sz="2000" kern="1200" dirty="0" err="1">
                <a:solidFill>
                  <a:schemeClr val="tx1"/>
                </a:solidFill>
                <a:effectLst/>
                <a:latin typeface="+mn-lt"/>
                <a:ea typeface="+mn-ea"/>
                <a:cs typeface="+mn-cs"/>
              </a:rPr>
              <a:t>MaPrimeRénov</a:t>
            </a:r>
            <a:r>
              <a:rPr lang="fr-FR" sz="2000" kern="1200" dirty="0">
                <a:solidFill>
                  <a:schemeClr val="tx1"/>
                </a:solidFill>
                <a:effectLst/>
                <a:latin typeface="+mn-lt"/>
                <a:ea typeface="+mn-ea"/>
                <a:cs typeface="+mn-cs"/>
              </a:rPr>
              <a:t>’. Sur 4 premiers mois 2022 par rapport aux 4 mêmes</a:t>
            </a:r>
            <a:r>
              <a:rPr lang="fr-FR" sz="2000" kern="1200" baseline="0" dirty="0">
                <a:solidFill>
                  <a:schemeClr val="tx1"/>
                </a:solidFill>
                <a:effectLst/>
                <a:latin typeface="+mn-lt"/>
                <a:ea typeface="+mn-ea"/>
                <a:cs typeface="+mn-cs"/>
              </a:rPr>
              <a:t> mois de 2021</a:t>
            </a:r>
            <a:r>
              <a:rPr lang="fr-FR" sz="2000" kern="1200" dirty="0">
                <a:solidFill>
                  <a:schemeClr val="tx1"/>
                </a:solidFill>
                <a:effectLst/>
                <a:latin typeface="+mn-lt"/>
                <a:ea typeface="+mn-ea"/>
                <a:cs typeface="+mn-cs"/>
              </a:rPr>
              <a:t> :</a:t>
            </a:r>
          </a:p>
          <a:p>
            <a:pPr marL="171450" marR="0" lvl="0" indent="-171450" algn="l"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r>
              <a:rPr lang="fr-FR" sz="2000" kern="1200" dirty="0">
                <a:solidFill>
                  <a:schemeClr val="tx1"/>
                </a:solidFill>
                <a:effectLst/>
                <a:latin typeface="+mn-lt"/>
                <a:ea typeface="+mn-ea"/>
                <a:cs typeface="+mn-cs"/>
              </a:rPr>
              <a:t>+19% sur le nombre de primes accordées ;</a:t>
            </a:r>
          </a:p>
          <a:p>
            <a:pPr marL="171450" marR="0" lvl="0" indent="-171450" algn="l"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r>
              <a:rPr lang="fr-FR" sz="2000" kern="1200" dirty="0">
                <a:solidFill>
                  <a:schemeClr val="tx1"/>
                </a:solidFill>
                <a:effectLst/>
                <a:latin typeface="+mn-lt"/>
                <a:ea typeface="+mn-ea"/>
                <a:cs typeface="+mn-cs"/>
              </a:rPr>
              <a:t>+14% sur</a:t>
            </a:r>
            <a:r>
              <a:rPr lang="fr-FR" sz="2000" kern="1200" baseline="0" dirty="0">
                <a:solidFill>
                  <a:schemeClr val="tx1"/>
                </a:solidFill>
                <a:effectLst/>
                <a:latin typeface="+mn-lt"/>
                <a:ea typeface="+mn-ea"/>
                <a:cs typeface="+mn-cs"/>
              </a:rPr>
              <a:t> le montant moyen des travaux associés.</a:t>
            </a:r>
          </a:p>
          <a:p>
            <a:pPr marL="171450" marR="0" lvl="0" indent="-171450" algn="l"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endParaRPr lang="fr-FR" sz="2000" b="0" kern="1200" baseline="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r>
              <a:rPr lang="fr-FR" sz="2000" b="0" kern="1200" baseline="0" dirty="0">
                <a:solidFill>
                  <a:schemeClr val="tx1"/>
                </a:solidFill>
                <a:effectLst/>
                <a:latin typeface="+mn-lt"/>
                <a:ea typeface="+mn-ea"/>
                <a:cs typeface="+mn-cs"/>
              </a:rPr>
              <a:t>Mais attention aux CEE. La dégradation du marché et l’instabilité de l’aide brident l’activité. </a:t>
            </a:r>
            <a:endParaRPr lang="fr-FR" sz="2000"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8</a:t>
            </a:fld>
            <a:endParaRPr lang="fr-FR"/>
          </a:p>
        </p:txBody>
      </p:sp>
    </p:spTree>
    <p:extLst>
      <p:ext uri="{BB962C8B-B14F-4D97-AF65-F5344CB8AC3E}">
        <p14:creationId xmlns:p14="http://schemas.microsoft.com/office/powerpoint/2010/main" val="556896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kern="1200" dirty="0">
                <a:solidFill>
                  <a:schemeClr val="tx1"/>
                </a:solidFill>
                <a:effectLst/>
                <a:latin typeface="+mn-lt"/>
                <a:ea typeface="+mn-ea"/>
                <a:cs typeface="+mn-cs"/>
              </a:rPr>
              <a:t>Non résidentiel neuf = la bonne nouvelle du moment… mais on part de très bas : </a:t>
            </a:r>
            <a:r>
              <a:rPr lang="fr-FR" sz="2000" kern="1200" baseline="0" dirty="0">
                <a:solidFill>
                  <a:schemeClr val="tx1"/>
                </a:solidFill>
                <a:effectLst/>
                <a:latin typeface="+mn-lt"/>
                <a:ea typeface="+mn-ea"/>
                <a:cs typeface="+mn-cs"/>
              </a:rPr>
              <a:t>les surfaces commencées en 2021 s’établissant 6,6 millions de m² en dessous de la moyenne de long terme.</a:t>
            </a:r>
            <a:endParaRPr lang="fr-FR" sz="20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9</a:t>
            </a:fld>
            <a:endParaRPr lang="fr-FR"/>
          </a:p>
        </p:txBody>
      </p:sp>
    </p:spTree>
    <p:extLst>
      <p:ext uri="{BB962C8B-B14F-4D97-AF65-F5344CB8AC3E}">
        <p14:creationId xmlns:p14="http://schemas.microsoft.com/office/powerpoint/2010/main" val="207169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5.xml"/><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6.xml"/><Relationship Id="rId4"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Master" Target="../slideMasters/slideMaster7.xml"/><Relationship Id="rId4" Type="http://schemas.openxmlformats.org/officeDocument/2006/relationships/image" Target="../media/image10.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emf"/><Relationship Id="rId1" Type="http://schemas.openxmlformats.org/officeDocument/2006/relationships/slideMaster" Target="../slideMasters/slideMaster8.xml"/><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emf"/><Relationship Id="rId1" Type="http://schemas.openxmlformats.org/officeDocument/2006/relationships/slideMaster" Target="../slideMasters/slideMaster9.xml"/><Relationship Id="rId4" Type="http://schemas.openxmlformats.org/officeDocument/2006/relationships/image" Target="../media/image16.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emf"/><Relationship Id="rId1" Type="http://schemas.openxmlformats.org/officeDocument/2006/relationships/slideMaster" Target="../slideMasters/slideMaster10.xml"/><Relationship Id="rId4" Type="http://schemas.openxmlformats.org/officeDocument/2006/relationships/image" Target="../media/image12.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1.png"/><Relationship Id="rId1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4.png"/><Relationship Id="rId12" Type="http://schemas.openxmlformats.org/officeDocument/2006/relationships/image" Target="../media/image20.png"/><Relationship Id="rId17" Type="http://schemas.openxmlformats.org/officeDocument/2006/relationships/image" Target="../media/image13.png"/><Relationship Id="rId2" Type="http://schemas.openxmlformats.org/officeDocument/2006/relationships/image" Target="../media/image7.png"/><Relationship Id="rId16" Type="http://schemas.openxmlformats.org/officeDocument/2006/relationships/image" Target="../media/image15.png"/><Relationship Id="rId1" Type="http://schemas.openxmlformats.org/officeDocument/2006/relationships/slideMaster" Target="../slideMasters/slideMaster11.xml"/><Relationship Id="rId6" Type="http://schemas.openxmlformats.org/officeDocument/2006/relationships/image" Target="../media/image19.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1.png"/><Relationship Id="rId10" Type="http://schemas.openxmlformats.org/officeDocument/2006/relationships/image" Target="../media/image6.png"/><Relationship Id="rId19"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5.png"/><Relationship Id="rId1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sp>
        <p:nvSpPr>
          <p:cNvPr id="8" name="Espace réservé du texte 7"/>
          <p:cNvSpPr>
            <a:spLocks noGrp="1"/>
          </p:cNvSpPr>
          <p:nvPr>
            <p:ph type="body" sz="quarter" idx="10" hasCustomPrompt="1"/>
          </p:nvPr>
        </p:nvSpPr>
        <p:spPr>
          <a:xfrm>
            <a:off x="1305697" y="2039058"/>
            <a:ext cx="9144000" cy="976312"/>
          </a:xfrm>
          <a:prstGeom prst="rect">
            <a:avLst/>
          </a:prstGeom>
        </p:spPr>
        <p:txBody>
          <a:bodyPr/>
          <a:lstStyle>
            <a:lvl1pPr marL="0" indent="0">
              <a:buFontTx/>
              <a:buNone/>
              <a:defRPr sz="6000" b="1">
                <a:solidFill>
                  <a:schemeClr val="bg1"/>
                </a:solidFill>
                <a:latin typeface="Candara" panose="020E0502030303020204" pitchFamily="34" charset="0"/>
              </a:defRPr>
            </a:lvl1pPr>
          </a:lstStyle>
          <a:p>
            <a:pPr lvl="0"/>
            <a:r>
              <a:rPr lang="fr-FR" dirty="0"/>
              <a:t>Modifiez le style du titre</a:t>
            </a:r>
          </a:p>
        </p:txBody>
      </p:sp>
      <p:sp>
        <p:nvSpPr>
          <p:cNvPr id="10" name="Espace réservé du texte 9"/>
          <p:cNvSpPr>
            <a:spLocks noGrp="1"/>
          </p:cNvSpPr>
          <p:nvPr>
            <p:ph type="body" sz="quarter" idx="11" hasCustomPrompt="1"/>
          </p:nvPr>
        </p:nvSpPr>
        <p:spPr>
          <a:xfrm>
            <a:off x="1304925" y="3403600"/>
            <a:ext cx="9144000" cy="627063"/>
          </a:xfrm>
          <a:prstGeom prst="rect">
            <a:avLst/>
          </a:prstGeom>
        </p:spPr>
        <p:txBody>
          <a:bodyPr/>
          <a:lstStyle>
            <a:lvl1pPr marL="0" indent="0">
              <a:buFontTx/>
              <a:buNone/>
              <a:defRPr sz="3600">
                <a:solidFill>
                  <a:schemeClr val="bg1"/>
                </a:solidFill>
                <a:latin typeface="Candara" panose="020E0502030303020204" pitchFamily="34" charset="0"/>
              </a:defRPr>
            </a:lvl1pPr>
          </a:lstStyle>
          <a:p>
            <a:pPr lvl="0"/>
            <a:r>
              <a:rPr lang="fr-FR" dirty="0"/>
              <a:t>Modifiez les styles du texte du masque</a:t>
            </a:r>
          </a:p>
        </p:txBody>
      </p:sp>
    </p:spTree>
    <p:extLst>
      <p:ext uri="{BB962C8B-B14F-4D97-AF65-F5344CB8AC3E}">
        <p14:creationId xmlns:p14="http://schemas.microsoft.com/office/powerpoint/2010/main" val="16983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27B6D9"/>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941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27B6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0" name="Espace réservé du texte 9"/>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27B6D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a:t>Modifiez le style surtitre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dirty="0"/>
          </a:p>
        </p:txBody>
      </p:sp>
    </p:spTree>
    <p:extLst>
      <p:ext uri="{BB962C8B-B14F-4D97-AF65-F5344CB8AC3E}">
        <p14:creationId xmlns:p14="http://schemas.microsoft.com/office/powerpoint/2010/main" val="2959245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2737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740095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tercalaire bordea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2575342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F6C90C"/>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9D1918"/>
                </a:solidFill>
                <a:latin typeface="Candara" panose="020E0502030303020204" pitchFamily="34" charset="0"/>
              </a:defRPr>
            </a:lvl1pPr>
            <a:lvl2pPr marL="685800" indent="-228600">
              <a:buClr>
                <a:srgbClr val="054A89"/>
              </a:buClr>
              <a:buSzPct val="100000"/>
              <a:buFontTx/>
              <a:buBlip>
                <a:blip r:embed="rId4"/>
              </a:buBlip>
              <a:defRPr sz="2800" b="0" i="0">
                <a:solidFill>
                  <a:srgbClr val="004996"/>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2077925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9D1918"/>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F6C90C"/>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479030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F6C90C"/>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9D191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477969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F6C90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473204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15180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ercalaire vert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397098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tercalaire bleu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252167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2613370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243937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499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1" name="Espace réservé du texte 10"/>
          <p:cNvSpPr>
            <a:spLocks noGrp="1"/>
          </p:cNvSpPr>
          <p:nvPr>
            <p:ph type="body" sz="quarter" idx="10" hasCustomPrompt="1"/>
          </p:nvPr>
        </p:nvSpPr>
        <p:spPr>
          <a:xfrm>
            <a:off x="2091600"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004996"/>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a:p>
            <a:pPr lvl="0"/>
            <a:endParaRPr lang="fr-FR" dirty="0"/>
          </a:p>
        </p:txBody>
      </p:sp>
    </p:spTree>
    <p:extLst>
      <p:ext uri="{BB962C8B-B14F-4D97-AF65-F5344CB8AC3E}">
        <p14:creationId xmlns:p14="http://schemas.microsoft.com/office/powerpoint/2010/main" val="24799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066825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2739803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ntercalaire ja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rgbClr val="3F122F"/>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rgbClr val="3F122F"/>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023685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3F122F"/>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3F122F"/>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17609201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3F122F"/>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230952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3F122F"/>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F6C90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392567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8000"/>
                </a:solidFill>
                <a:latin typeface="Candara" panose="020E0502030303020204" pitchFamily="34" charset="0"/>
              </a:defRPr>
            </a:lvl1pPr>
            <a:lvl2pPr marL="685800" indent="-228600">
              <a:buClr>
                <a:srgbClr val="054A89"/>
              </a:buClr>
              <a:buSzPct val="100000"/>
              <a:buFontTx/>
              <a:buBlip>
                <a:blip r:embed="rId4"/>
              </a:buBlip>
              <a:defRPr sz="2800" b="0" i="0">
                <a:solidFill>
                  <a:srgbClr val="054A89"/>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00B0F0"/>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6" name="Titre 1"/>
          <p:cNvSpPr txBox="1">
            <a:spLocks/>
          </p:cNvSpPr>
          <p:nvPr userDrawn="1"/>
        </p:nvSpPr>
        <p:spPr>
          <a:xfrm>
            <a:off x="2034116" y="237067"/>
            <a:ext cx="9751483" cy="355600"/>
          </a:xfrm>
          <a:prstGeom prst="rect">
            <a:avLst/>
          </a:prstGeom>
        </p:spPr>
        <p:txBody>
          <a:bodyPr anchor="b"/>
          <a:lstStyle>
            <a:lvl1pPr algn="l" defTabSz="914400" rtl="0" eaLnBrk="1" latinLnBrk="0" hangingPunct="1">
              <a:lnSpc>
                <a:spcPct val="90000"/>
              </a:lnSpc>
              <a:spcBef>
                <a:spcPct val="0"/>
              </a:spcBef>
              <a:buNone/>
              <a:defRPr sz="2400" b="0" kern="1200">
                <a:solidFill>
                  <a:srgbClr val="00904A"/>
                </a:solidFill>
                <a:latin typeface="Candara" panose="020E0502030303020204" pitchFamily="34" charset="0"/>
                <a:ea typeface="+mj-ea"/>
                <a:cs typeface="+mj-cs"/>
              </a:defRPr>
            </a:lvl1pPr>
          </a:lstStyle>
          <a:p>
            <a:endParaRPr lang="fr-FR" dirty="0"/>
          </a:p>
        </p:txBody>
      </p:sp>
      <p:sp>
        <p:nvSpPr>
          <p:cNvPr id="4" name="Espace réservé du texte 3"/>
          <p:cNvSpPr>
            <a:spLocks noGrp="1"/>
          </p:cNvSpPr>
          <p:nvPr>
            <p:ph type="body" sz="quarter" idx="10" hasCustomPrompt="1"/>
          </p:nvPr>
        </p:nvSpPr>
        <p:spPr>
          <a:xfrm>
            <a:off x="2062800" y="236538"/>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904A"/>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13927872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3F122F"/>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4441641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1773335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Intercalaire Emerau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0833319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1FA599"/>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81B328"/>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000" cy="356400"/>
          </a:xfrm>
          <a:prstGeom prst="rect">
            <a:avLst/>
          </a:prstGeom>
        </p:spPr>
        <p:txBody>
          <a:bodyPr/>
          <a:lstStyle>
            <a:lvl1pPr marL="0" indent="0">
              <a:buNone/>
              <a:defRPr lang="fr-FR" sz="2400" b="0" kern="1200" dirty="0">
                <a:solidFill>
                  <a:srgbClr val="1FA599"/>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8272051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1FA599"/>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6643320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1FA5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1FA59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26741672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7569043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324445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Intercalaire pr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7549586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81B328"/>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3F122F"/>
                </a:solidFill>
                <a:latin typeface="Candara" panose="020E0502030303020204" pitchFamily="34" charset="0"/>
              </a:defRPr>
            </a:lvl1pPr>
            <a:lvl2pPr marL="685800" indent="-228600">
              <a:buClr>
                <a:srgbClr val="054A89"/>
              </a:buClr>
              <a:buSzPct val="100000"/>
              <a:buFontTx/>
              <a:buBlip>
                <a:blip r:embed="rId4"/>
              </a:buBlip>
              <a:defRPr sz="2800" b="0" i="0">
                <a:solidFill>
                  <a:srgbClr val="81B328"/>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2" name="Espace réservé du texte 11"/>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a:p>
            <a:pPr lvl="0"/>
            <a:endParaRPr lang="fr-FR" dirty="0"/>
          </a:p>
        </p:txBody>
      </p:sp>
    </p:spTree>
    <p:extLst>
      <p:ext uri="{BB962C8B-B14F-4D97-AF65-F5344CB8AC3E}">
        <p14:creationId xmlns:p14="http://schemas.microsoft.com/office/powerpoint/2010/main" val="169401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904A"/>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678946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3F122F"/>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81B328"/>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165489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81B328"/>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3F12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9652547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81B32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8698789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675995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ntercalaire vert clai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3190187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27B6D9"/>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81B328"/>
                </a:solidFill>
                <a:latin typeface="Candara" panose="020E0502030303020204" pitchFamily="34" charset="0"/>
              </a:defRPr>
            </a:lvl1pPr>
            <a:lvl2pPr marL="685800" indent="-228600">
              <a:buClr>
                <a:srgbClr val="054A89"/>
              </a:buClr>
              <a:buSzPct val="100000"/>
              <a:buFontTx/>
              <a:buBlip>
                <a:blip r:embed="rId4"/>
              </a:buBlip>
              <a:defRPr sz="2800" b="0" i="0">
                <a:solidFill>
                  <a:srgbClr val="27B6D9"/>
                </a:solidFill>
                <a:latin typeface="Candara" panose="020E0502030303020204" pitchFamily="34" charset="0"/>
              </a:defRPr>
            </a:lvl2pPr>
            <a:lvl3pPr marL="1143000" indent="-228600">
              <a:buFont typeface="Wingdings" panose="05000000000000000000" pitchFamily="2" charset="2"/>
              <a:buChar char="Ø"/>
              <a:defRPr sz="2400">
                <a:solidFill>
                  <a:srgbClr val="3F122F"/>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a:p>
            <a:pPr lvl="0"/>
            <a:endParaRPr lang="fr-FR" dirty="0"/>
          </a:p>
        </p:txBody>
      </p:sp>
    </p:spTree>
    <p:extLst>
      <p:ext uri="{BB962C8B-B14F-4D97-AF65-F5344CB8AC3E}">
        <p14:creationId xmlns:p14="http://schemas.microsoft.com/office/powerpoint/2010/main" val="24486619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81B328"/>
                </a:solidFill>
                <a:latin typeface="Candara" panose="020E0502030303020204" pitchFamily="34" charset="0"/>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27B6D9"/>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548625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27B6D9"/>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81B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23913865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27B6D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5130063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0663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902200" cy="2758732"/>
          </a:xfrm>
          <a:prstGeom prst="rect">
            <a:avLst/>
          </a:prstGeom>
        </p:spPr>
        <p:txBody>
          <a:bodyPr>
            <a:normAutofit/>
          </a:bodyPr>
          <a:lstStyle>
            <a:lvl1pPr marL="285750" indent="-285750">
              <a:buClr>
                <a:srgbClr val="008D44"/>
              </a:buClr>
              <a:buSzPct val="100000"/>
              <a:buFontTx/>
              <a:buBlip>
                <a:blip r:embed="rId2"/>
              </a:buBlip>
              <a:defRPr sz="2400">
                <a:solidFill>
                  <a:srgbClr val="008000"/>
                </a:solidFill>
                <a:latin typeface="Candara" panose="020E0502030303020204" pitchFamily="34" charset="0"/>
              </a:defRPr>
            </a:lvl1pPr>
            <a:lvl2pPr marL="685800" indent="-228600">
              <a:buClr>
                <a:srgbClr val="054A89"/>
              </a:buClr>
              <a:buSzPct val="100000"/>
              <a:buFontTx/>
              <a:buBlip>
                <a:blip r:embed="rId3"/>
              </a:buBlip>
              <a:defRPr sz="1800" b="0" i="0">
                <a:solidFill>
                  <a:srgbClr val="054A89"/>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00904A"/>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a:t>Modifiez le style surtitre</a:t>
            </a:r>
          </a:p>
          <a:p>
            <a:pPr marL="0" lvl="0" indent="0" algn="l" defTabSz="914400" rtl="0" eaLnBrk="1" latinLnBrk="0" hangingPunct="1">
              <a:lnSpc>
                <a:spcPct val="90000"/>
              </a:lnSpc>
              <a:spcBef>
                <a:spcPct val="0"/>
              </a:spcBef>
              <a:buFont typeface="Arial" panose="020B0604020202020204" pitchFamily="34" charset="0"/>
              <a:buNone/>
            </a:pPr>
            <a:endParaRPr lang="fr-FR" dirty="0"/>
          </a:p>
        </p:txBody>
      </p:sp>
    </p:spTree>
    <p:extLst>
      <p:ext uri="{BB962C8B-B14F-4D97-AF65-F5344CB8AC3E}">
        <p14:creationId xmlns:p14="http://schemas.microsoft.com/office/powerpoint/2010/main" val="2326151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Intercalaire corai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18027356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1FA599"/>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EB5B4C"/>
                </a:solidFill>
                <a:latin typeface="Candara" panose="020E0502030303020204" pitchFamily="34" charset="0"/>
              </a:defRPr>
            </a:lvl1pPr>
            <a:lvl2pPr marL="685800" indent="-228600">
              <a:buClr>
                <a:srgbClr val="054A89"/>
              </a:buClr>
              <a:buSzPct val="100000"/>
              <a:buFontTx/>
              <a:buBlip>
                <a:blip r:embed="rId4"/>
              </a:buBlip>
              <a:defRPr sz="2800" b="0" i="0">
                <a:solidFill>
                  <a:srgbClr val="1FA599"/>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EB5B4C"/>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8486504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lang="fr-FR" sz="2400" b="0" kern="1200" dirty="0" smtClean="0">
                <a:solidFill>
                  <a:srgbClr val="EB5B4C"/>
                </a:solidFill>
                <a:latin typeface="Candara" panose="020E0502030303020204" pitchFamily="34" charset="0"/>
                <a:ea typeface="+mj-ea"/>
                <a:cs typeface="+mj-cs"/>
              </a:defRPr>
            </a:lvl1pPr>
          </a:lstStyle>
          <a:p>
            <a:r>
              <a:rPr lang="fr-FR" dirty="0"/>
              <a:t>Modifiez le style surtitre</a:t>
            </a:r>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1FA599"/>
                </a:solidFill>
                <a:latin typeface="Candara" panose="020E0502030303020204" pitchFamily="34" charset="0"/>
              </a:defRPr>
            </a:lvl1pPr>
          </a:lstStyle>
          <a:p>
            <a:pPr lvl="0"/>
            <a:r>
              <a:rPr lang="fr-FR" dirty="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a:t>Modifiez le style du sous-titre</a:t>
            </a:r>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a:t>Modifier la source</a:t>
            </a:r>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039332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1FA599"/>
                </a:solidFill>
                <a:latin typeface="Candara" panose="020E0502030303020204" pitchFamily="34" charset="0"/>
              </a:defRPr>
            </a:lvl1pPr>
          </a:lstStyle>
          <a:p>
            <a:r>
              <a:rPr lang="fr-FR" dirty="0"/>
              <a:t>Modifiez le style du titre</a:t>
            </a:r>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a:t>Modifiez les styles du texte</a:t>
            </a:r>
          </a:p>
          <a:p>
            <a:pPr lvl="1"/>
            <a:r>
              <a:rPr lang="fr-FR" dirty="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EB5B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EB5B4C"/>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a:t>Modifiez le style surtitre</a:t>
            </a:r>
          </a:p>
        </p:txBody>
      </p:sp>
    </p:spTree>
    <p:extLst>
      <p:ext uri="{BB962C8B-B14F-4D97-AF65-F5344CB8AC3E}">
        <p14:creationId xmlns:p14="http://schemas.microsoft.com/office/powerpoint/2010/main" val="30282645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1FA59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8338714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267397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e de puces">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360" y="177252"/>
            <a:ext cx="914608" cy="1206775"/>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87488" y="177252"/>
            <a:ext cx="914608" cy="1206775"/>
          </a:xfrm>
          <a:prstGeom prst="rect">
            <a:avLst/>
          </a:prstGeom>
        </p:spPr>
      </p:pic>
      <p:pic>
        <p:nvPicPr>
          <p:cNvPr id="9" name="Imag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8755" y="174484"/>
            <a:ext cx="914608" cy="1206775"/>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11624" y="177252"/>
            <a:ext cx="914608" cy="1206775"/>
          </a:xfrm>
          <a:prstGeom prst="rect">
            <a:avLst/>
          </a:prstGeom>
        </p:spPr>
      </p:pic>
      <p:pic>
        <p:nvPicPr>
          <p:cNvPr id="11" name="Imag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70054" y="174484"/>
            <a:ext cx="914608" cy="1206775"/>
          </a:xfrm>
          <a:prstGeom prst="rect">
            <a:avLst/>
          </a:prstGeom>
        </p:spPr>
      </p:pic>
      <p:pic>
        <p:nvPicPr>
          <p:cNvPr id="12" name="Image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321772" y="116632"/>
            <a:ext cx="914608" cy="1206775"/>
          </a:xfrm>
          <a:prstGeom prst="rect">
            <a:avLst/>
          </a:prstGeom>
        </p:spPr>
      </p:pic>
      <p:pic>
        <p:nvPicPr>
          <p:cNvPr id="13" name="Image 1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46439" y="1916832"/>
            <a:ext cx="1092449" cy="1130558"/>
          </a:xfrm>
          <a:prstGeom prst="rect">
            <a:avLst/>
          </a:prstGeom>
        </p:spPr>
      </p:pic>
      <p:pic>
        <p:nvPicPr>
          <p:cNvPr id="14" name="Imag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487488" y="1951660"/>
            <a:ext cx="1092449" cy="1130558"/>
          </a:xfrm>
          <a:prstGeom prst="rect">
            <a:avLst/>
          </a:prstGeom>
        </p:spPr>
      </p:pic>
      <p:pic>
        <p:nvPicPr>
          <p:cNvPr id="15" name="Image 1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89834" y="1988840"/>
            <a:ext cx="1092449" cy="1130558"/>
          </a:xfrm>
          <a:prstGeom prst="rect">
            <a:avLst/>
          </a:prstGeom>
        </p:spPr>
      </p:pic>
      <p:pic>
        <p:nvPicPr>
          <p:cNvPr id="16" name="Imag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711624" y="1901585"/>
            <a:ext cx="1092449" cy="1130558"/>
          </a:xfrm>
          <a:prstGeom prst="rect">
            <a:avLst/>
          </a:prstGeom>
        </p:spPr>
      </p:pic>
      <p:pic>
        <p:nvPicPr>
          <p:cNvPr id="17" name="Image 1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116871" y="1988840"/>
            <a:ext cx="1092449" cy="1130558"/>
          </a:xfrm>
          <a:prstGeom prst="rect">
            <a:avLst/>
          </a:prstGeom>
        </p:spPr>
      </p:pic>
      <p:pic>
        <p:nvPicPr>
          <p:cNvPr id="18" name="Imag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34578" y="1966001"/>
            <a:ext cx="1092449" cy="1130558"/>
          </a:xfrm>
          <a:prstGeom prst="rect">
            <a:avLst/>
          </a:prstGeom>
        </p:spPr>
      </p:pic>
      <p:pic>
        <p:nvPicPr>
          <p:cNvPr id="19" name="Image 1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62009" y="1928569"/>
            <a:ext cx="1092449" cy="1130558"/>
          </a:xfrm>
          <a:prstGeom prst="rect">
            <a:avLst/>
          </a:prstGeom>
        </p:spPr>
      </p:pic>
      <p:pic>
        <p:nvPicPr>
          <p:cNvPr id="20" name="Image 1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389440" y="1958352"/>
            <a:ext cx="1092449" cy="1130558"/>
          </a:xfrm>
          <a:prstGeom prst="rect">
            <a:avLst/>
          </a:prstGeom>
        </p:spPr>
      </p:pic>
      <p:pic>
        <p:nvPicPr>
          <p:cNvPr id="21" name="Image 2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52861" y="116631"/>
            <a:ext cx="914608" cy="1206775"/>
          </a:xfrm>
          <a:prstGeom prst="rect">
            <a:avLst/>
          </a:prstGeom>
        </p:spPr>
      </p:pic>
      <p:pic>
        <p:nvPicPr>
          <p:cNvPr id="22" name="Image 2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050559" y="148046"/>
            <a:ext cx="914608" cy="1206775"/>
          </a:xfrm>
          <a:prstGeom prst="rect">
            <a:avLst/>
          </a:prstGeom>
        </p:spPr>
      </p:pic>
      <p:pic>
        <p:nvPicPr>
          <p:cNvPr id="23" name="Image 2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448257" y="174484"/>
            <a:ext cx="914608" cy="1206775"/>
          </a:xfrm>
          <a:prstGeom prst="rect">
            <a:avLst/>
          </a:prstGeom>
        </p:spPr>
      </p:pic>
      <p:pic>
        <p:nvPicPr>
          <p:cNvPr id="24" name="Image 2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448257" y="1988840"/>
            <a:ext cx="1092449" cy="1130558"/>
          </a:xfrm>
          <a:prstGeom prst="rect">
            <a:avLst/>
          </a:prstGeom>
        </p:spPr>
      </p:pic>
    </p:spTree>
    <p:extLst>
      <p:ext uri="{BB962C8B-B14F-4D97-AF65-F5344CB8AC3E}">
        <p14:creationId xmlns:p14="http://schemas.microsoft.com/office/powerpoint/2010/main" val="19785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904A"/>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a:t>Modifiez les styles du texte du masque</a:t>
            </a:r>
          </a:p>
          <a:p>
            <a:pPr lvl="1"/>
            <a:r>
              <a:rPr lang="fr-FR" dirty="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859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8632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ercalaire bleu cie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a:t>Modifiez le style du titre</a:t>
            </a:r>
          </a:p>
        </p:txBody>
      </p:sp>
    </p:spTree>
    <p:extLst>
      <p:ext uri="{BB962C8B-B14F-4D97-AF65-F5344CB8AC3E}">
        <p14:creationId xmlns:p14="http://schemas.microsoft.com/office/powerpoint/2010/main" val="427029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a:t>Modifiez le style du titre</a:t>
            </a:r>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27B6D9"/>
                </a:solidFill>
                <a:latin typeface="Candara" panose="020E0502030303020204" pitchFamily="34" charset="0"/>
              </a:defRPr>
            </a:lvl1pPr>
            <a:lvl2pPr marL="685800" indent="-228600">
              <a:buClr>
                <a:srgbClr val="054A89"/>
              </a:buClr>
              <a:buSzPct val="100000"/>
              <a:buFontTx/>
              <a:buBlip>
                <a:blip r:embed="rId4"/>
              </a:buBlip>
              <a:defRPr sz="2800" b="0" i="0">
                <a:solidFill>
                  <a:srgbClr val="9D1918"/>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004996"/>
                </a:solidFill>
                <a:latin typeface="Candara" panose="020E0502030303020204" pitchFamily="34" charset="0"/>
              </a:defRPr>
            </a:lvl4pPr>
            <a:lvl5pPr>
              <a:defRPr sz="1800" baseline="0">
                <a:latin typeface="Candara" panose="020E0502030303020204" pitchFamily="34" charset="0"/>
              </a:defRPr>
            </a:lvl5pPr>
          </a:lstStyle>
          <a:p>
            <a:pPr lvl="0"/>
            <a:r>
              <a:rPr lang="fr-FR" dirty="0"/>
              <a:t>Modifiez les styles du texte</a:t>
            </a:r>
          </a:p>
          <a:p>
            <a:pPr lvl="1"/>
            <a:r>
              <a:rPr lang="fr-FR" dirty="0"/>
              <a:t> Deuxième niveau</a:t>
            </a:r>
          </a:p>
          <a:p>
            <a:pPr lvl="2"/>
            <a:r>
              <a:rPr lang="fr-FR" dirty="0"/>
              <a:t>Troisième niveau</a:t>
            </a:r>
          </a:p>
          <a:p>
            <a:pPr lvl="3"/>
            <a:r>
              <a:rPr lang="fr-FR" dirty="0"/>
              <a:t>Quatrième niveau</a:t>
            </a:r>
          </a:p>
          <a:p>
            <a:pPr lvl="4"/>
            <a:r>
              <a:rPr lang="fr-FR" dirty="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62800" y="237600"/>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27B6D9"/>
                </a:solidFill>
                <a:latin typeface="Candara" panose="020E0502030303020204" pitchFamily="34" charset="0"/>
                <a:ea typeface="+mj-ea"/>
                <a:cs typeface="+mj-cs"/>
              </a:defRPr>
            </a:lvl1pPr>
          </a:lstStyle>
          <a:p>
            <a:pPr lvl="0"/>
            <a:r>
              <a:rPr lang="fr-FR" dirty="0"/>
              <a:t>Modifiez le style surtitre</a:t>
            </a:r>
          </a:p>
        </p:txBody>
      </p:sp>
    </p:spTree>
    <p:extLst>
      <p:ext uri="{BB962C8B-B14F-4D97-AF65-F5344CB8AC3E}">
        <p14:creationId xmlns:p14="http://schemas.microsoft.com/office/powerpoint/2010/main" val="27900573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theme" Target="../theme/theme10.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3.emf"/><Relationship Id="rId4" Type="http://schemas.openxmlformats.org/officeDocument/2006/relationships/slideLayout" Target="../slideLayouts/slideLayout53.xml"/><Relationship Id="rId9" Type="http://schemas.openxmlformats.org/officeDocument/2006/relationships/image" Target="../media/image2.emf"/></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56.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emf"/><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emf"/><Relationship Id="rId4" Type="http://schemas.openxmlformats.org/officeDocument/2006/relationships/slideLayout" Target="../slideLayouts/slideLayout11.xml"/><Relationship Id="rId9"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3.emf"/><Relationship Id="rId4" Type="http://schemas.openxmlformats.org/officeDocument/2006/relationships/slideLayout" Target="../slideLayouts/slideLayout17.xml"/><Relationship Id="rId9"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theme" Target="../theme/theme5.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3.emf"/><Relationship Id="rId4" Type="http://schemas.openxmlformats.org/officeDocument/2006/relationships/slideLayout" Target="../slideLayouts/slideLayout23.xml"/><Relationship Id="rId9"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3.emf"/><Relationship Id="rId4" Type="http://schemas.openxmlformats.org/officeDocument/2006/relationships/slideLayout" Target="../slideLayouts/slideLayout29.xml"/><Relationship Id="rId9" Type="http://schemas.openxmlformats.org/officeDocument/2006/relationships/image" Target="../media/image2.e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3.emf"/><Relationship Id="rId4" Type="http://schemas.openxmlformats.org/officeDocument/2006/relationships/slideLayout" Target="../slideLayouts/slideLayout35.xml"/><Relationship Id="rId9"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theme" Target="../theme/theme8.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image" Target="../media/image3.emf"/><Relationship Id="rId4" Type="http://schemas.openxmlformats.org/officeDocument/2006/relationships/slideLayout" Target="../slideLayouts/slideLayout41.xml"/><Relationship Id="rId9"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6.xml"/><Relationship Id="rId7" Type="http://schemas.openxmlformats.org/officeDocument/2006/relationships/theme" Target="../theme/theme9.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3.emf"/><Relationship Id="rId4" Type="http://schemas.openxmlformats.org/officeDocument/2006/relationships/slideLayout" Target="../slideLayouts/slideLayout47.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FCB007-5677-2B45-B35A-FCD3750C367D}"/>
              </a:ext>
            </a:extLst>
          </p:cNvPr>
          <p:cNvSpPr/>
          <p:nvPr userDrawn="1"/>
        </p:nvSpPr>
        <p:spPr>
          <a:xfrm>
            <a:off x="243036" y="186130"/>
            <a:ext cx="11817194" cy="5040000"/>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9" name="Image 8">
            <a:extLst>
              <a:ext uri="{FF2B5EF4-FFF2-40B4-BE49-F238E27FC236}">
                <a16:creationId xmlns:a16="http://schemas.microsoft.com/office/drawing/2014/main" id="{C097A334-00FD-504B-93EC-B6E9C95405C5}"/>
              </a:ext>
            </a:extLst>
          </p:cNvPr>
          <p:cNvPicPr>
            <a:picLocks noChangeAspect="1"/>
          </p:cNvPicPr>
          <p:nvPr userDrawn="1"/>
        </p:nvPicPr>
        <p:blipFill>
          <a:blip r:embed="rId3">
            <a:alphaModFix amt="23000"/>
          </a:blip>
          <a:stretch>
            <a:fillRect/>
          </a:stretch>
        </p:blipFill>
        <p:spPr>
          <a:xfrm>
            <a:off x="2017028" y="1401164"/>
            <a:ext cx="7181476" cy="3807971"/>
          </a:xfrm>
          <a:prstGeom prst="rect">
            <a:avLst/>
          </a:prstGeom>
        </p:spPr>
      </p:pic>
      <p:pic>
        <p:nvPicPr>
          <p:cNvPr id="10" name="Image 9">
            <a:extLst>
              <a:ext uri="{FF2B5EF4-FFF2-40B4-BE49-F238E27FC236}">
                <a16:creationId xmlns:a16="http://schemas.microsoft.com/office/drawing/2014/main" id="{AC164645-C9A8-6B4C-A870-F9CD132110E2}"/>
              </a:ext>
            </a:extLst>
          </p:cNvPr>
          <p:cNvPicPr>
            <a:picLocks noChangeAspect="1"/>
          </p:cNvPicPr>
          <p:nvPr userDrawn="1"/>
        </p:nvPicPr>
        <p:blipFill>
          <a:blip r:embed="rId4"/>
          <a:stretch>
            <a:fillRect/>
          </a:stretch>
        </p:blipFill>
        <p:spPr>
          <a:xfrm>
            <a:off x="10319951" y="496957"/>
            <a:ext cx="1775255" cy="4084328"/>
          </a:xfrm>
          <a:prstGeom prst="rect">
            <a:avLst/>
          </a:prstGeom>
        </p:spPr>
      </p:pic>
      <p:sp>
        <p:nvSpPr>
          <p:cNvPr id="12" name="Rectangle 11">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13" name="Image 12">
            <a:extLst>
              <a:ext uri="{FF2B5EF4-FFF2-40B4-BE49-F238E27FC236}">
                <a16:creationId xmlns:a16="http://schemas.microsoft.com/office/drawing/2014/main" id="{7A51FE78-943A-054C-891E-FF71E0E8B1A3}"/>
              </a:ext>
            </a:extLst>
          </p:cNvPr>
          <p:cNvPicPr>
            <a:picLocks noChangeAspect="1"/>
          </p:cNvPicPr>
          <p:nvPr userDrawn="1"/>
        </p:nvPicPr>
        <p:blipFill>
          <a:blip r:embed="rId5"/>
          <a:stretch>
            <a:fillRect/>
          </a:stretch>
        </p:blipFill>
        <p:spPr>
          <a:xfrm>
            <a:off x="5335186" y="5498004"/>
            <a:ext cx="1312442" cy="1069702"/>
          </a:xfrm>
          <a:prstGeom prst="rect">
            <a:avLst/>
          </a:prstGeom>
        </p:spPr>
      </p:pic>
    </p:spTree>
    <p:extLst>
      <p:ext uri="{BB962C8B-B14F-4D97-AF65-F5344CB8AC3E}">
        <p14:creationId xmlns:p14="http://schemas.microsoft.com/office/powerpoint/2010/main" val="2583931881"/>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51595312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4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15416"/>
      </p:ext>
    </p:extLst>
  </p:cSld>
  <p:clrMap bg1="lt1" tx1="dk1" bg2="lt2" tx2="dk2" accent1="accent1" accent2="accent2" accent3="accent3" accent4="accent4" accent5="accent5" accent6="accent6" hlink="hlink" folHlink="folHlink"/>
  <p:sldLayoutIdLst>
    <p:sldLayoutId id="214748374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32446194"/>
      </p:ext>
    </p:extLst>
  </p:cSld>
  <p:clrMap bg1="lt1" tx1="dk1" bg2="lt2" tx2="dk2" accent1="accent1" accent2="accent2" accent3="accent3" accent4="accent4" accent5="accent5" accent6="accent6" hlink="hlink" folHlink="folHlink"/>
  <p:sldLayoutIdLst>
    <p:sldLayoutId id="2147483682"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3671656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9" name="Image 8">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10" name="Image 9">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1" name="Image 10">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756533294"/>
      </p:ext>
    </p:extLst>
  </p:cSld>
  <p:clrMap bg1="lt1" tx1="dk1" bg2="lt2" tx2="dk2" accent1="accent1" accent2="accent2" accent3="accent3" accent4="accent4" accent5="accent5" accent6="accent6" hlink="hlink" folHlink="folHlink"/>
  <p:sldLayoutIdLst>
    <p:sldLayoutId id="2147483694" r:id="rId1"/>
    <p:sldLayoutId id="2147483692" r:id="rId2"/>
    <p:sldLayoutId id="2147483693" r:id="rId3"/>
    <p:sldLayoutId id="2147483695" r:id="rId4"/>
    <p:sldLayoutId id="2147483696" r:id="rId5"/>
    <p:sldLayoutId id="214748369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171192470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781033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1" r:id="rId5"/>
    <p:sldLayoutId id="2147483710"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040832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5097929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1954438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a:t>Les Assises du BTP pour éclairer l’avenir</a:t>
            </a:r>
          </a:p>
        </p:txBody>
      </p:sp>
      <p:sp>
        <p:nvSpPr>
          <p:cNvPr id="3" name="Espace réservé du texte 2"/>
          <p:cNvSpPr>
            <a:spLocks noGrp="1"/>
          </p:cNvSpPr>
          <p:nvPr>
            <p:ph type="body" sz="quarter" idx="11"/>
          </p:nvPr>
        </p:nvSpPr>
        <p:spPr>
          <a:xfrm>
            <a:off x="1305697" y="3990622"/>
            <a:ext cx="9144000" cy="627063"/>
          </a:xfrm>
        </p:spPr>
        <p:txBody>
          <a:bodyPr/>
          <a:lstStyle/>
          <a:p>
            <a:r>
              <a:rPr lang="fr-FR" dirty="0"/>
              <a:t>Conférence de presse – 14 juin 2022</a:t>
            </a:r>
          </a:p>
        </p:txBody>
      </p:sp>
    </p:spTree>
    <p:extLst>
      <p:ext uri="{BB962C8B-B14F-4D97-AF65-F5344CB8AC3E}">
        <p14:creationId xmlns:p14="http://schemas.microsoft.com/office/powerpoint/2010/main" val="125310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Le non résidentiel neuf peine encore</a:t>
            </a:r>
          </a:p>
        </p:txBody>
      </p:sp>
      <p:sp>
        <p:nvSpPr>
          <p:cNvPr id="4" name="Espace réservé du texte 3"/>
          <p:cNvSpPr>
            <a:spLocks noGrp="1"/>
          </p:cNvSpPr>
          <p:nvPr>
            <p:ph type="body" sz="quarter" idx="15"/>
          </p:nvPr>
        </p:nvSpPr>
        <p:spPr>
          <a:xfrm>
            <a:off x="2033587" y="1363266"/>
            <a:ext cx="9541886" cy="457200"/>
          </a:xfrm>
        </p:spPr>
        <p:txBody>
          <a:bodyPr/>
          <a:lstStyle/>
          <a:p>
            <a:pPr marL="0" indent="0">
              <a:buNone/>
            </a:pPr>
            <a:r>
              <a:rPr lang="fr-FR" dirty="0"/>
              <a:t>Surfaces (DPC) de plancher autorisées et commencées</a:t>
            </a:r>
          </a:p>
        </p:txBody>
      </p:sp>
      <p:sp>
        <p:nvSpPr>
          <p:cNvPr id="5" name="Espace réservé du texte 4"/>
          <p:cNvSpPr>
            <a:spLocks noGrp="1"/>
          </p:cNvSpPr>
          <p:nvPr>
            <p:ph type="body" sz="quarter" idx="16"/>
          </p:nvPr>
        </p:nvSpPr>
        <p:spPr/>
        <p:txBody>
          <a:bodyPr/>
          <a:lstStyle/>
          <a:p>
            <a:r>
              <a:rPr lang="fr-FR" dirty="0"/>
              <a:t>Source : FFB à partir de MTECT/</a:t>
            </a:r>
            <a:r>
              <a:rPr lang="en-US" dirty="0"/>
              <a:t>CGDD/SDES</a:t>
            </a:r>
            <a:r>
              <a:rPr lang="fr-FR" dirty="0"/>
              <a:t>, Sit@del2</a:t>
            </a:r>
          </a:p>
          <a:p>
            <a:endParaRPr lang="fr-FR" dirty="0"/>
          </a:p>
        </p:txBody>
      </p:sp>
      <p:graphicFrame>
        <p:nvGraphicFramePr>
          <p:cNvPr id="8" name="Espace réservé du tableau 6"/>
          <p:cNvGraphicFramePr>
            <a:graphicFrameLocks noGrp="1"/>
          </p:cNvGraphicFramePr>
          <p:nvPr>
            <p:ph type="chart" sz="quarter" idx="17"/>
            <p:extLst>
              <p:ext uri="{D42A27DB-BD31-4B8C-83A1-F6EECF244321}">
                <p14:modId xmlns:p14="http://schemas.microsoft.com/office/powerpoint/2010/main" val="505472694"/>
              </p:ext>
            </p:extLst>
          </p:nvPr>
        </p:nvGraphicFramePr>
        <p:xfrm>
          <a:off x="2033588" y="2047012"/>
          <a:ext cx="9073029" cy="4263794"/>
        </p:xfrm>
        <a:graphic>
          <a:graphicData uri="http://schemas.openxmlformats.org/drawingml/2006/table">
            <a:tbl>
              <a:tblPr firstRow="1" bandRow="1"/>
              <a:tblGrid>
                <a:gridCol w="4410415">
                  <a:extLst>
                    <a:ext uri="{9D8B030D-6E8A-4147-A177-3AD203B41FA5}">
                      <a16:colId xmlns:a16="http://schemas.microsoft.com/office/drawing/2014/main" val="20000"/>
                    </a:ext>
                  </a:extLst>
                </a:gridCol>
                <a:gridCol w="2331307">
                  <a:extLst>
                    <a:ext uri="{9D8B030D-6E8A-4147-A177-3AD203B41FA5}">
                      <a16:colId xmlns:a16="http://schemas.microsoft.com/office/drawing/2014/main" val="20001"/>
                    </a:ext>
                  </a:extLst>
                </a:gridCol>
                <a:gridCol w="2331307">
                  <a:extLst>
                    <a:ext uri="{9D8B030D-6E8A-4147-A177-3AD203B41FA5}">
                      <a16:colId xmlns:a16="http://schemas.microsoft.com/office/drawing/2014/main" val="20002"/>
                    </a:ext>
                  </a:extLst>
                </a:gridCol>
              </a:tblGrid>
              <a:tr h="87214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fr-FR" sz="2400" b="0" i="0" dirty="0">
                          <a:solidFill>
                            <a:schemeClr val="bg1"/>
                          </a:solidFill>
                          <a:latin typeface="Candara" panose="020E0502030303020204" pitchFamily="34" charset="0"/>
                        </a:rPr>
                        <a:t>Janvier à avril 2022 / </a:t>
                      </a:r>
                    </a:p>
                    <a:p>
                      <a:pPr algn="l"/>
                      <a:r>
                        <a:rPr lang="fr-FR" sz="2400" b="0" i="0" dirty="0">
                          <a:solidFill>
                            <a:schemeClr val="bg1"/>
                          </a:solidFill>
                          <a:latin typeface="Candara" panose="020E0502030303020204" pitchFamily="34" charset="0"/>
                        </a:rPr>
                        <a:t>janvier à avril 2021</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400" b="0" dirty="0">
                          <a:solidFill>
                            <a:schemeClr val="bg1"/>
                          </a:solidFill>
                          <a:latin typeface="Candara" panose="020E0502030303020204" pitchFamily="34" charset="0"/>
                        </a:rPr>
                        <a:t>Surfaces commencées</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400" b="0" dirty="0">
                          <a:solidFill>
                            <a:schemeClr val="bg1"/>
                          </a:solidFill>
                          <a:latin typeface="Candara" panose="020E0502030303020204" pitchFamily="34" charset="0"/>
                        </a:rPr>
                        <a:t>Surfaces autorisées</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0"/>
                  </a:ext>
                </a:extLst>
              </a:tr>
              <a:tr h="4845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400" dirty="0">
                          <a:solidFill>
                            <a:schemeClr val="accent5">
                              <a:lumMod val="75000"/>
                            </a:schemeClr>
                          </a:solidFill>
                          <a:latin typeface="Candara" panose="020E0502030303020204" pitchFamily="34" charset="0"/>
                        </a:rPr>
                        <a:t>Hébergements</a:t>
                      </a:r>
                      <a:r>
                        <a:rPr lang="fr-FR" sz="2400" baseline="0" dirty="0">
                          <a:solidFill>
                            <a:schemeClr val="accent5">
                              <a:lumMod val="75000"/>
                            </a:schemeClr>
                          </a:solidFill>
                          <a:latin typeface="Candara" panose="020E0502030303020204" pitchFamily="34" charset="0"/>
                        </a:rPr>
                        <a:t> hôteliers</a:t>
                      </a:r>
                      <a:endParaRPr lang="fr-FR" sz="2400" dirty="0">
                        <a:solidFill>
                          <a:schemeClr val="accent5">
                            <a:lumMod val="75000"/>
                          </a:schemeClr>
                        </a:solidFill>
                        <a:latin typeface="Candara" panose="020E0502030303020204" pitchFamily="34" charset="0"/>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+16,7 %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-7,0 %</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484522">
                <a:tc>
                  <a:txBody>
                    <a:bodyPr/>
                    <a:lstStyle/>
                    <a:p>
                      <a:pPr algn="l"/>
                      <a:r>
                        <a:rPr lang="fr-FR" sz="2400" dirty="0">
                          <a:solidFill>
                            <a:schemeClr val="accent5">
                              <a:lumMod val="75000"/>
                            </a:schemeClr>
                          </a:solidFill>
                          <a:latin typeface="Candara" panose="020E0502030303020204" pitchFamily="34" charset="0"/>
                        </a:rPr>
                        <a:t>Bâtiments agricoles</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a:r>
                        <a:rPr lang="fr-FR" sz="2400" dirty="0">
                          <a:solidFill>
                            <a:schemeClr val="accent5">
                              <a:lumMod val="75000"/>
                            </a:schemeClr>
                          </a:solidFill>
                          <a:latin typeface="Candara" panose="020E0502030303020204" pitchFamily="34" charset="0"/>
                        </a:rPr>
                        <a:t>-9,1 %</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a:r>
                        <a:rPr lang="fr-FR" sz="2400" dirty="0">
                          <a:solidFill>
                            <a:schemeClr val="accent5">
                              <a:lumMod val="75000"/>
                            </a:schemeClr>
                          </a:solidFill>
                          <a:latin typeface="Candara" panose="020E0502030303020204" pitchFamily="34" charset="0"/>
                        </a:rPr>
                        <a:t>+1,6 %</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865095640"/>
                  </a:ext>
                </a:extLst>
              </a:tr>
              <a:tr h="484522">
                <a:tc>
                  <a:txBody>
                    <a:bodyPr/>
                    <a:lstStyle/>
                    <a:p>
                      <a:pPr algn="l"/>
                      <a:r>
                        <a:rPr lang="fr-FR" sz="2400" dirty="0">
                          <a:solidFill>
                            <a:schemeClr val="accent5">
                              <a:lumMod val="75000"/>
                            </a:schemeClr>
                          </a:solidFill>
                          <a:latin typeface="Candara" panose="020E0502030303020204" pitchFamily="34" charset="0"/>
                        </a:rPr>
                        <a:t>Bâtiments industriels</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algn="ctr"/>
                      <a:r>
                        <a:rPr lang="fr-FR" sz="2400" dirty="0">
                          <a:solidFill>
                            <a:schemeClr val="accent5">
                              <a:lumMod val="75000"/>
                            </a:schemeClr>
                          </a:solidFill>
                          <a:latin typeface="Candara" panose="020E0502030303020204" pitchFamily="34" charset="0"/>
                        </a:rPr>
                        <a:t>+67,8 %</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algn="ctr"/>
                      <a:r>
                        <a:rPr lang="fr-FR" sz="2400" dirty="0">
                          <a:solidFill>
                            <a:schemeClr val="accent5">
                              <a:lumMod val="75000"/>
                            </a:schemeClr>
                          </a:solidFill>
                          <a:latin typeface="Candara" panose="020E0502030303020204" pitchFamily="34" charset="0"/>
                        </a:rPr>
                        <a:t>+11,8 %</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993298670"/>
                  </a:ext>
                </a:extLst>
              </a:tr>
              <a:tr h="4845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400" dirty="0">
                          <a:solidFill>
                            <a:schemeClr val="accent5">
                              <a:lumMod val="75000"/>
                            </a:schemeClr>
                          </a:solidFill>
                          <a:latin typeface="Candara" panose="020E0502030303020204" pitchFamily="34" charset="0"/>
                        </a:rPr>
                        <a:t>Bureaux</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+0,0 %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+17,3 %</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4845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400" dirty="0">
                          <a:solidFill>
                            <a:schemeClr val="accent5">
                              <a:lumMod val="75000"/>
                            </a:schemeClr>
                          </a:solidFill>
                          <a:latin typeface="Candara" panose="020E0502030303020204" pitchFamily="34" charset="0"/>
                        </a:rPr>
                        <a:t>Commerces</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+19,0 %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+52,1 %</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3"/>
                  </a:ext>
                </a:extLst>
              </a:tr>
              <a:tr h="4845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400" dirty="0">
                          <a:solidFill>
                            <a:schemeClr val="accent5">
                              <a:lumMod val="75000"/>
                            </a:schemeClr>
                          </a:solidFill>
                          <a:latin typeface="Candara" panose="020E0502030303020204" pitchFamily="34" charset="0"/>
                        </a:rPr>
                        <a:t>Bâtiments administratifs</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+25,1 %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dirty="0">
                          <a:solidFill>
                            <a:schemeClr val="accent5">
                              <a:lumMod val="75000"/>
                            </a:schemeClr>
                          </a:solidFill>
                          <a:latin typeface="Candara" panose="020E0502030303020204" pitchFamily="34" charset="0"/>
                        </a:rPr>
                        <a:t>+3,7 %</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4"/>
                  </a:ext>
                </a:extLst>
              </a:tr>
              <a:tr h="4845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400" b="1" dirty="0">
                          <a:solidFill>
                            <a:schemeClr val="bg1"/>
                          </a:solidFill>
                          <a:latin typeface="Candara" panose="020E0502030303020204" pitchFamily="34" charset="0"/>
                        </a:rPr>
                        <a:t>Ensemble</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b="1" dirty="0">
                          <a:solidFill>
                            <a:schemeClr val="bg1"/>
                          </a:solidFill>
                          <a:latin typeface="Candara" panose="020E0502030303020204" pitchFamily="34" charset="0"/>
                        </a:rPr>
                        <a:t>+26,0 %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a:r>
                        <a:rPr lang="fr-FR" sz="2400" b="1" dirty="0">
                          <a:solidFill>
                            <a:schemeClr val="bg1"/>
                          </a:solidFill>
                          <a:latin typeface="Candara" panose="020E0502030303020204" pitchFamily="34" charset="0"/>
                        </a:rPr>
                        <a:t>+12,4</a:t>
                      </a:r>
                      <a:r>
                        <a:rPr lang="fr-FR" sz="2400" b="1" baseline="0" dirty="0">
                          <a:solidFill>
                            <a:schemeClr val="bg1"/>
                          </a:solidFill>
                          <a:latin typeface="Candara" panose="020E0502030303020204" pitchFamily="34" charset="0"/>
                        </a:rPr>
                        <a:t> %</a:t>
                      </a:r>
                      <a:endParaRPr lang="fr-FR" sz="2400" b="1" dirty="0">
                        <a:solidFill>
                          <a:schemeClr val="bg1"/>
                        </a:solidFill>
                        <a:latin typeface="Candara" panose="020E0502030303020204" pitchFamily="34"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58046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Le logement neuf craque</a:t>
            </a:r>
          </a:p>
        </p:txBody>
      </p:sp>
      <p:sp>
        <p:nvSpPr>
          <p:cNvPr id="4" name="Espace réservé du texte 3"/>
          <p:cNvSpPr>
            <a:spLocks noGrp="1"/>
          </p:cNvSpPr>
          <p:nvPr>
            <p:ph type="body" sz="quarter" idx="15"/>
          </p:nvPr>
        </p:nvSpPr>
        <p:spPr/>
        <p:txBody>
          <a:bodyPr/>
          <a:lstStyle/>
          <a:p>
            <a:pPr marL="0" indent="0">
              <a:buNone/>
            </a:pPr>
            <a:r>
              <a:rPr lang="fr-FR" dirty="0"/>
              <a:t>Tendances nationales</a:t>
            </a:r>
          </a:p>
        </p:txBody>
      </p:sp>
      <p:sp>
        <p:nvSpPr>
          <p:cNvPr id="5" name="Espace réservé du texte 4"/>
          <p:cNvSpPr>
            <a:spLocks noGrp="1"/>
          </p:cNvSpPr>
          <p:nvPr>
            <p:ph type="body" sz="quarter" idx="16"/>
          </p:nvPr>
        </p:nvSpPr>
        <p:spPr/>
        <p:txBody>
          <a:bodyPr/>
          <a:lstStyle/>
          <a:p>
            <a:r>
              <a:rPr lang="fr-FR" dirty="0"/>
              <a:t>Source : FFB à partir de MTECT/</a:t>
            </a:r>
            <a:r>
              <a:rPr lang="en-US" dirty="0"/>
              <a:t>CGDD/SDES</a:t>
            </a:r>
            <a:r>
              <a:rPr lang="fr-FR" dirty="0"/>
              <a:t>, Sit@del2</a:t>
            </a:r>
          </a:p>
          <a:p>
            <a:endParaRPr lang="fr-FR" dirty="0"/>
          </a:p>
        </p:txBody>
      </p:sp>
      <p:graphicFrame>
        <p:nvGraphicFramePr>
          <p:cNvPr id="8" name="Espace réservé du tableau 6"/>
          <p:cNvGraphicFramePr>
            <a:graphicFrameLocks noGrp="1"/>
          </p:cNvGraphicFramePr>
          <p:nvPr>
            <p:ph type="chart" sz="quarter" idx="17"/>
          </p:nvPr>
        </p:nvGraphicFramePr>
        <p:xfrm>
          <a:off x="2033588" y="1998663"/>
          <a:ext cx="9752398" cy="3759463"/>
        </p:xfrm>
        <a:graphic>
          <a:graphicData uri="http://schemas.openxmlformats.org/drawingml/2006/table">
            <a:tbl>
              <a:tblPr firstRow="1" bandRow="1"/>
              <a:tblGrid>
                <a:gridCol w="3271216">
                  <a:extLst>
                    <a:ext uri="{9D8B030D-6E8A-4147-A177-3AD203B41FA5}">
                      <a16:colId xmlns:a16="http://schemas.microsoft.com/office/drawing/2014/main" val="20000"/>
                    </a:ext>
                  </a:extLst>
                </a:gridCol>
                <a:gridCol w="2160394">
                  <a:extLst>
                    <a:ext uri="{9D8B030D-6E8A-4147-A177-3AD203B41FA5}">
                      <a16:colId xmlns:a16="http://schemas.microsoft.com/office/drawing/2014/main" val="20001"/>
                    </a:ext>
                  </a:extLst>
                </a:gridCol>
                <a:gridCol w="2195169">
                  <a:extLst>
                    <a:ext uri="{9D8B030D-6E8A-4147-A177-3AD203B41FA5}">
                      <a16:colId xmlns:a16="http://schemas.microsoft.com/office/drawing/2014/main" val="2856683693"/>
                    </a:ext>
                  </a:extLst>
                </a:gridCol>
                <a:gridCol w="2125619">
                  <a:extLst>
                    <a:ext uri="{9D8B030D-6E8A-4147-A177-3AD203B41FA5}">
                      <a16:colId xmlns:a16="http://schemas.microsoft.com/office/drawing/2014/main" val="20002"/>
                    </a:ext>
                  </a:extLst>
                </a:gridCol>
              </a:tblGrid>
              <a:tr h="176224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fr-FR" sz="2800" b="0" i="0" dirty="0">
                          <a:solidFill>
                            <a:schemeClr val="bg1"/>
                          </a:solidFill>
                          <a:latin typeface="Candara" panose="020E0502030303020204" pitchFamily="34" charset="0"/>
                        </a:rPr>
                        <a:t>Janvier à avril 2022 / janvier à avril 2021</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a:solidFill>
                            <a:schemeClr val="bg1"/>
                          </a:solidFill>
                          <a:latin typeface="Candara" panose="020E0502030303020204" pitchFamily="34" charset="0"/>
                        </a:rPr>
                        <a:t>Mises en chantier</a:t>
                      </a:r>
                    </a:p>
                    <a:p>
                      <a:pPr algn="ctr"/>
                      <a:r>
                        <a:rPr lang="fr-FR" sz="2800" b="0" dirty="0">
                          <a:solidFill>
                            <a:schemeClr val="bg1"/>
                          </a:solidFill>
                          <a:latin typeface="Candara" panose="020E0502030303020204" pitchFamily="34" charset="0"/>
                        </a:rPr>
                        <a:t>(en DRE)</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tc>
                  <a:txBody>
                    <a:bodyPr/>
                    <a:lstStyle/>
                    <a:p>
                      <a:pPr algn="ctr"/>
                      <a:r>
                        <a:rPr lang="fr-FR" sz="2800" b="0" dirty="0">
                          <a:solidFill>
                            <a:schemeClr val="bg1"/>
                          </a:solidFill>
                          <a:latin typeface="Candara" panose="020E0502030303020204" pitchFamily="34" charset="0"/>
                        </a:rPr>
                        <a:t>Autorisations(en DRE)</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fr-FR" sz="2800" b="0" dirty="0">
                          <a:solidFill>
                            <a:schemeClr val="bg1"/>
                          </a:solidFill>
                          <a:latin typeface="Candara" panose="020E0502030303020204" pitchFamily="34" charset="0"/>
                        </a:rPr>
                        <a:t>Ventes</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0"/>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a:solidFill>
                            <a:schemeClr val="accent5">
                              <a:lumMod val="75000"/>
                            </a:schemeClr>
                          </a:solidFill>
                          <a:latin typeface="Candara" panose="020E0502030303020204" pitchFamily="34" charset="0"/>
                        </a:rPr>
                        <a:t>Individuel</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+8,3 %</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fr-FR" sz="2800" dirty="0">
                          <a:solidFill>
                            <a:schemeClr val="accent5">
                              <a:lumMod val="75000"/>
                            </a:schemeClr>
                          </a:solidFill>
                          <a:latin typeface="Candara" panose="020E0502030303020204" pitchFamily="34" charset="0"/>
                        </a:rPr>
                        <a:t>+21,2 %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-25,5 %</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1"/>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dirty="0">
                          <a:solidFill>
                            <a:schemeClr val="accent5">
                              <a:lumMod val="75000"/>
                            </a:schemeClr>
                          </a:solidFill>
                          <a:latin typeface="Candara" panose="020E0502030303020204" pitchFamily="34" charset="0"/>
                        </a:rPr>
                        <a:t>Collectif</a:t>
                      </a: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-6,1 %</a:t>
                      </a: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fr-FR" sz="2800" dirty="0">
                          <a:solidFill>
                            <a:schemeClr val="accent5">
                              <a:lumMod val="75000"/>
                            </a:schemeClr>
                          </a:solidFill>
                          <a:latin typeface="Candara" panose="020E0502030303020204" pitchFamily="34" charset="0"/>
                        </a:rPr>
                        <a:t>+22,5 %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dirty="0">
                          <a:solidFill>
                            <a:schemeClr val="accent5">
                              <a:lumMod val="75000"/>
                            </a:schemeClr>
                          </a:solidFill>
                          <a:latin typeface="Candara" panose="020E0502030303020204" pitchFamily="34" charset="0"/>
                        </a:rPr>
                        <a:t>-9,2 %*</a:t>
                      </a:r>
                    </a:p>
                  </a:txBody>
                  <a:tcPr anchor="ctr">
                    <a:lnL w="12700" cmpd="sng">
                      <a:solidFill>
                        <a:sysClr val="window" lastClr="FFFFFF"/>
                      </a:solidFill>
                    </a:lnL>
                    <a:lnR w="12700" cmpd="sng">
                      <a:solidFill>
                        <a:sysClr val="window" lastClr="FFFFFF"/>
                      </a:solidFill>
                    </a:lnR>
                    <a:lnT w="12700" cmpd="sng">
                      <a:solidFill>
                        <a:sysClr val="window" lastClr="FFFFFF"/>
                      </a:solidFill>
                    </a:lnT>
                    <a:lnB w="28575"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66573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r>
                        <a:rPr lang="fr-FR" sz="2800" b="1" dirty="0">
                          <a:solidFill>
                            <a:schemeClr val="bg1"/>
                          </a:solidFill>
                          <a:latin typeface="Candara" panose="020E0502030303020204" pitchFamily="34" charset="0"/>
                        </a:rPr>
                        <a:t>Ensemble</a:t>
                      </a: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b="1" dirty="0">
                          <a:solidFill>
                            <a:schemeClr val="bg1"/>
                          </a:solidFill>
                          <a:latin typeface="Candara" panose="020E0502030303020204" pitchFamily="34" charset="0"/>
                        </a:rPr>
                        <a:t>+0,5 %</a:t>
                      </a: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p>
                      <a:pPr algn="ctr"/>
                      <a:r>
                        <a:rPr lang="fr-FR" sz="2800" b="1" dirty="0">
                          <a:solidFill>
                            <a:schemeClr val="bg1"/>
                          </a:solidFill>
                          <a:latin typeface="Candara" panose="020E0502030303020204" pitchFamily="34" charset="0"/>
                        </a:rPr>
                        <a:t>+21,8 %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fr-FR" sz="2800" b="1" dirty="0">
                          <a:solidFill>
                            <a:schemeClr val="bg1"/>
                          </a:solidFill>
                          <a:latin typeface="Candara" panose="020E0502030303020204" pitchFamily="34" charset="0"/>
                        </a:rPr>
                        <a:t>nd</a:t>
                      </a:r>
                    </a:p>
                  </a:txBody>
                  <a:tcPr anchor="ctr">
                    <a:lnL w="12700" cmpd="sng">
                      <a:solidFill>
                        <a:sysClr val="window" lastClr="FFFFFF"/>
                      </a:solidFill>
                    </a:lnL>
                    <a:lnR w="12700" cmpd="sng">
                      <a:solidFill>
                        <a:sysClr val="window" lastClr="FFFFFF"/>
                      </a:solidFill>
                    </a:lnR>
                    <a:lnT w="28575"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996"/>
                    </a:solidFill>
                  </a:tcPr>
                </a:tc>
                <a:extLst>
                  <a:ext uri="{0D108BD9-81ED-4DB2-BD59-A6C34878D82A}">
                    <a16:rowId xmlns:a16="http://schemas.microsoft.com/office/drawing/2014/main" val="10003"/>
                  </a:ext>
                </a:extLst>
              </a:tr>
            </a:tbl>
          </a:graphicData>
        </a:graphic>
      </p:graphicFrame>
      <p:sp>
        <p:nvSpPr>
          <p:cNvPr id="6" name="ZoneTexte 5"/>
          <p:cNvSpPr txBox="1"/>
          <p:nvPr/>
        </p:nvSpPr>
        <p:spPr>
          <a:xfrm>
            <a:off x="2033587" y="5818068"/>
            <a:ext cx="3302206" cy="369332"/>
          </a:xfrm>
          <a:prstGeom prst="rect">
            <a:avLst/>
          </a:prstGeom>
          <a:noFill/>
        </p:spPr>
        <p:txBody>
          <a:bodyPr wrap="square" rtlCol="0">
            <a:spAutoFit/>
          </a:bodyPr>
          <a:lstStyle/>
          <a:p>
            <a:r>
              <a:rPr lang="fr-FR" dirty="0"/>
              <a:t>* T1 2022 / T1 2021</a:t>
            </a:r>
          </a:p>
        </p:txBody>
      </p:sp>
      <p:sp>
        <p:nvSpPr>
          <p:cNvPr id="9" name="Rectangle à coins arrondis 8"/>
          <p:cNvSpPr/>
          <p:nvPr/>
        </p:nvSpPr>
        <p:spPr bwMode="auto">
          <a:xfrm>
            <a:off x="9681882" y="3786907"/>
            <a:ext cx="2103717" cy="1333733"/>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73667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6138" y="819330"/>
            <a:ext cx="9292841" cy="738088"/>
          </a:xfrm>
        </p:spPr>
        <p:txBody>
          <a:bodyPr/>
          <a:lstStyle/>
          <a:p>
            <a:r>
              <a:rPr lang="fr-FR" dirty="0"/>
              <a:t>Les Assises du BTP bienvenues</a:t>
            </a:r>
          </a:p>
        </p:txBody>
      </p:sp>
      <p:sp>
        <p:nvSpPr>
          <p:cNvPr id="3" name="Espace réservé du contenu 2"/>
          <p:cNvSpPr>
            <a:spLocks noGrp="1"/>
          </p:cNvSpPr>
          <p:nvPr>
            <p:ph idx="1"/>
          </p:nvPr>
        </p:nvSpPr>
        <p:spPr>
          <a:xfrm>
            <a:off x="2063780" y="1650380"/>
            <a:ext cx="9193225" cy="5207619"/>
          </a:xfrm>
        </p:spPr>
        <p:txBody>
          <a:bodyPr>
            <a:normAutofit/>
          </a:bodyPr>
          <a:lstStyle/>
          <a:p>
            <a:r>
              <a:rPr lang="fr-FR" dirty="0"/>
              <a:t>Ce qui est déjà à l’ordre du jour :</a:t>
            </a:r>
          </a:p>
          <a:p>
            <a:pPr lvl="1"/>
            <a:r>
              <a:rPr lang="fr-FR" dirty="0"/>
              <a:t> solidarité de filière et indexation des prix des marchés ;</a:t>
            </a:r>
          </a:p>
          <a:p>
            <a:pPr lvl="1"/>
            <a:r>
              <a:rPr lang="fr-FR" dirty="0"/>
              <a:t> accompagnement de la trésorerie des entreprises (allongement des PGE, avances sur marché, …)</a:t>
            </a:r>
          </a:p>
          <a:p>
            <a:pPr lvl="1"/>
            <a:r>
              <a:rPr lang="fr-FR" dirty="0"/>
              <a:t> analyse de l’accumulation rapide de surcoûts règlementaires non financés (RE2020, REP, ZAN, SFEC…) ;</a:t>
            </a:r>
          </a:p>
          <a:p>
            <a:pPr lvl="1"/>
            <a:r>
              <a:rPr lang="fr-FR" dirty="0"/>
              <a:t> réflexion sur l’indexation des aides dans un monde à nouveau inflationniste (</a:t>
            </a:r>
            <a:r>
              <a:rPr lang="fr-FR" dirty="0" err="1"/>
              <a:t>MaPrimeRénov</a:t>
            </a:r>
            <a:r>
              <a:rPr lang="fr-FR" dirty="0"/>
              <a:t>’, PTZ, Pinel, …)</a:t>
            </a:r>
          </a:p>
        </p:txBody>
      </p:sp>
      <p:sp>
        <p:nvSpPr>
          <p:cNvPr id="4" name="Espace réservé du texte 3"/>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2711014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6138" y="819330"/>
            <a:ext cx="9292841" cy="738088"/>
          </a:xfrm>
        </p:spPr>
        <p:txBody>
          <a:bodyPr/>
          <a:lstStyle/>
          <a:p>
            <a:r>
              <a:rPr lang="fr-FR" dirty="0"/>
              <a:t>Les Assises du BTP bienvenues</a:t>
            </a:r>
          </a:p>
        </p:txBody>
      </p:sp>
      <p:sp>
        <p:nvSpPr>
          <p:cNvPr id="3" name="Espace réservé du contenu 2"/>
          <p:cNvSpPr>
            <a:spLocks noGrp="1"/>
          </p:cNvSpPr>
          <p:nvPr>
            <p:ph idx="1"/>
          </p:nvPr>
        </p:nvSpPr>
        <p:spPr>
          <a:xfrm>
            <a:off x="2063780" y="1650380"/>
            <a:ext cx="9551571" cy="5207619"/>
          </a:xfrm>
        </p:spPr>
        <p:txBody>
          <a:bodyPr>
            <a:normAutofit/>
          </a:bodyPr>
          <a:lstStyle/>
          <a:p>
            <a:r>
              <a:rPr lang="fr-FR" dirty="0"/>
              <a:t>Ce qui est déjà à l’ordre du jour.</a:t>
            </a:r>
          </a:p>
          <a:p>
            <a:r>
              <a:rPr lang="fr-FR" dirty="0"/>
              <a:t>Ce que la FFB souhaite porter en complément :</a:t>
            </a:r>
          </a:p>
          <a:p>
            <a:pPr lvl="1"/>
            <a:r>
              <a:rPr lang="fr-FR" dirty="0"/>
              <a:t> mécanisme d’amortissement généralisé en faveur du locatif privé, à la place des régimes fiscaux dérogatoires ;</a:t>
            </a:r>
          </a:p>
          <a:p>
            <a:pPr lvl="1"/>
            <a:r>
              <a:rPr lang="fr-FR" dirty="0"/>
              <a:t> simplification tous azimuts pour relancer le neuf (dématérialisation de l’instruction des permis, permis déclaratif, encadrement des processus dilatoires de pré-instruction des permis) ;</a:t>
            </a:r>
          </a:p>
          <a:p>
            <a:pPr lvl="1"/>
            <a:r>
              <a:rPr lang="fr-FR" dirty="0"/>
              <a:t> mesure de l’impact de la transition écologique et digitale en termes de marchés, d’emploi, de formation, de structures d’entreprise et d’organisation de la filière à l’horizon 2050.</a:t>
            </a:r>
          </a:p>
        </p:txBody>
      </p:sp>
      <p:sp>
        <p:nvSpPr>
          <p:cNvPr id="4" name="Espace réservé du texte 3"/>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2640550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endParaRPr lang="fr-FR"/>
          </a:p>
        </p:txBody>
      </p:sp>
      <p:sp>
        <p:nvSpPr>
          <p:cNvPr id="3" name="Espace réservé du texte 2"/>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119559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L’activité immédiate tient</a:t>
            </a:r>
          </a:p>
        </p:txBody>
      </p:sp>
      <p:sp>
        <p:nvSpPr>
          <p:cNvPr id="4" name="Espace réservé du texte 3"/>
          <p:cNvSpPr>
            <a:spLocks noGrp="1"/>
          </p:cNvSpPr>
          <p:nvPr>
            <p:ph type="body" sz="quarter" idx="15"/>
          </p:nvPr>
        </p:nvSpPr>
        <p:spPr/>
        <p:txBody>
          <a:bodyPr/>
          <a:lstStyle/>
          <a:p>
            <a:pPr marL="0" indent="0">
              <a:buNone/>
            </a:pPr>
            <a:r>
              <a:rPr lang="fr-FR" dirty="0"/>
              <a:t>Carnets de commandes</a:t>
            </a:r>
          </a:p>
        </p:txBody>
      </p:sp>
      <p:sp>
        <p:nvSpPr>
          <p:cNvPr id="5" name="Espace réservé du texte 4"/>
          <p:cNvSpPr>
            <a:spLocks noGrp="1"/>
          </p:cNvSpPr>
          <p:nvPr>
            <p:ph type="body" sz="quarter" idx="16"/>
          </p:nvPr>
        </p:nvSpPr>
        <p:spPr/>
        <p:txBody>
          <a:bodyPr/>
          <a:lstStyle/>
          <a:p>
            <a:r>
              <a:rPr lang="fr-FR" dirty="0"/>
              <a:t>Source : Insee</a:t>
            </a:r>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2383206334"/>
              </p:ext>
            </p:extLst>
          </p:nvPr>
        </p:nvGraphicFramePr>
        <p:xfrm>
          <a:off x="2033588" y="1829065"/>
          <a:ext cx="9752012" cy="46394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06917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Et les entreprises résistent</a:t>
            </a:r>
          </a:p>
        </p:txBody>
      </p:sp>
      <p:sp>
        <p:nvSpPr>
          <p:cNvPr id="4" name="Espace réservé du texte 3"/>
          <p:cNvSpPr>
            <a:spLocks noGrp="1"/>
          </p:cNvSpPr>
          <p:nvPr>
            <p:ph type="body" sz="quarter" idx="15"/>
          </p:nvPr>
        </p:nvSpPr>
        <p:spPr/>
        <p:txBody>
          <a:bodyPr/>
          <a:lstStyle/>
          <a:p>
            <a:pPr marL="0" indent="0">
              <a:buNone/>
            </a:pPr>
            <a:r>
              <a:rPr lang="fr-FR" dirty="0"/>
              <a:t>Créations et défaillances dans la construction </a:t>
            </a:r>
            <a:r>
              <a:rPr lang="fr-FR" sz="2400" dirty="0"/>
              <a:t>(nombre d’entreprises)</a:t>
            </a:r>
          </a:p>
          <a:p>
            <a:pPr marL="0" indent="0">
              <a:buNone/>
            </a:pPr>
            <a:endParaRPr lang="fr-FR" dirty="0"/>
          </a:p>
        </p:txBody>
      </p:sp>
      <p:sp>
        <p:nvSpPr>
          <p:cNvPr id="5" name="Espace réservé du texte 4"/>
          <p:cNvSpPr>
            <a:spLocks noGrp="1"/>
          </p:cNvSpPr>
          <p:nvPr>
            <p:ph type="body" sz="quarter" idx="16"/>
          </p:nvPr>
        </p:nvSpPr>
        <p:spPr/>
        <p:txBody>
          <a:bodyPr/>
          <a:lstStyle/>
          <a:p>
            <a:r>
              <a:rPr lang="fr-FR" dirty="0"/>
              <a:t>Source : Insee ; Banque de France</a:t>
            </a:r>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3803899844"/>
              </p:ext>
            </p:extLst>
          </p:nvPr>
        </p:nvGraphicFramePr>
        <p:xfrm>
          <a:off x="2033588" y="2324099"/>
          <a:ext cx="9752012" cy="41444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87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Ce qui bénéficie à l’emploi</a:t>
            </a:r>
          </a:p>
        </p:txBody>
      </p:sp>
      <p:sp>
        <p:nvSpPr>
          <p:cNvPr id="4" name="Espace réservé du texte 3"/>
          <p:cNvSpPr>
            <a:spLocks noGrp="1"/>
          </p:cNvSpPr>
          <p:nvPr>
            <p:ph type="body" sz="quarter" idx="15"/>
          </p:nvPr>
        </p:nvSpPr>
        <p:spPr/>
        <p:txBody>
          <a:bodyPr/>
          <a:lstStyle/>
          <a:p>
            <a:pPr marL="0" indent="0">
              <a:buNone/>
            </a:pPr>
            <a:r>
              <a:rPr lang="fr-FR" dirty="0"/>
              <a:t>Tendances de long terme</a:t>
            </a:r>
          </a:p>
        </p:txBody>
      </p:sp>
      <p:sp>
        <p:nvSpPr>
          <p:cNvPr id="5" name="Espace réservé du texte 4"/>
          <p:cNvSpPr>
            <a:spLocks noGrp="1"/>
          </p:cNvSpPr>
          <p:nvPr>
            <p:ph type="body" sz="quarter" idx="16"/>
          </p:nvPr>
        </p:nvSpPr>
        <p:spPr/>
        <p:txBody>
          <a:bodyPr/>
          <a:lstStyle/>
          <a:p>
            <a:r>
              <a:rPr lang="fr-FR" dirty="0"/>
              <a:t>Source : FFB d’après ministère du Travail, Dares; Insee</a:t>
            </a:r>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3399526337"/>
              </p:ext>
            </p:extLst>
          </p:nvPr>
        </p:nvGraphicFramePr>
        <p:xfrm>
          <a:off x="2033588" y="1829065"/>
          <a:ext cx="9752012" cy="44856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8365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Poursuite de l’envolée des prix</a:t>
            </a:r>
          </a:p>
        </p:txBody>
      </p:sp>
      <p:sp>
        <p:nvSpPr>
          <p:cNvPr id="4" name="Espace réservé du texte 3"/>
          <p:cNvSpPr>
            <a:spLocks noGrp="1"/>
          </p:cNvSpPr>
          <p:nvPr>
            <p:ph type="body" sz="quarter" idx="15"/>
          </p:nvPr>
        </p:nvSpPr>
        <p:spPr/>
        <p:txBody>
          <a:bodyPr/>
          <a:lstStyle/>
          <a:p>
            <a:pPr marL="0" indent="0">
              <a:buNone/>
            </a:pPr>
            <a:r>
              <a:rPr lang="fr-FR" dirty="0"/>
              <a:t>Indices de prix de production de quelques matériaux</a:t>
            </a:r>
          </a:p>
        </p:txBody>
      </p:sp>
      <p:sp>
        <p:nvSpPr>
          <p:cNvPr id="5" name="Espace réservé du texte 4"/>
          <p:cNvSpPr>
            <a:spLocks noGrp="1"/>
          </p:cNvSpPr>
          <p:nvPr>
            <p:ph type="body" sz="quarter" idx="16"/>
          </p:nvPr>
        </p:nvSpPr>
        <p:spPr/>
        <p:txBody>
          <a:bodyPr/>
          <a:lstStyle/>
          <a:p>
            <a:r>
              <a:rPr lang="fr-FR" dirty="0"/>
              <a:t>Source : Insee</a:t>
            </a:r>
          </a:p>
        </p:txBody>
      </p:sp>
      <p:graphicFrame>
        <p:nvGraphicFramePr>
          <p:cNvPr id="8" name="Espace réservé du graphique 7"/>
          <p:cNvGraphicFramePr>
            <a:graphicFrameLocks noGrp="1"/>
          </p:cNvGraphicFramePr>
          <p:nvPr>
            <p:ph type="chart" sz="quarter" idx="17"/>
          </p:nvPr>
        </p:nvGraphicFramePr>
        <p:xfrm>
          <a:off x="2033588" y="1998663"/>
          <a:ext cx="9752012" cy="43383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856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Alors que les marges se dégradent</a:t>
            </a:r>
          </a:p>
        </p:txBody>
      </p:sp>
      <p:sp>
        <p:nvSpPr>
          <p:cNvPr id="4" name="Espace réservé du texte 3"/>
          <p:cNvSpPr>
            <a:spLocks noGrp="1"/>
          </p:cNvSpPr>
          <p:nvPr>
            <p:ph type="body" sz="quarter" idx="15"/>
          </p:nvPr>
        </p:nvSpPr>
        <p:spPr/>
        <p:txBody>
          <a:bodyPr/>
          <a:lstStyle/>
          <a:p>
            <a:pPr marL="0" indent="0">
              <a:buNone/>
            </a:pPr>
            <a:r>
              <a:rPr lang="fr-FR" dirty="0"/>
              <a:t>Taux de marge opérationnelle corrigé de la </a:t>
            </a:r>
            <a:r>
              <a:rPr lang="fr-FR" dirty="0" err="1"/>
              <a:t>rémunéra-tion</a:t>
            </a:r>
            <a:r>
              <a:rPr lang="fr-FR" dirty="0"/>
              <a:t> du travail des chefs d’entreprise non salariés</a:t>
            </a:r>
          </a:p>
        </p:txBody>
      </p:sp>
      <p:sp>
        <p:nvSpPr>
          <p:cNvPr id="5" name="Espace réservé du texte 4"/>
          <p:cNvSpPr>
            <a:spLocks noGrp="1"/>
          </p:cNvSpPr>
          <p:nvPr>
            <p:ph type="body" sz="quarter" idx="16"/>
          </p:nvPr>
        </p:nvSpPr>
        <p:spPr/>
        <p:txBody>
          <a:bodyPr/>
          <a:lstStyle/>
          <a:p>
            <a:r>
              <a:rPr lang="fr-FR" dirty="0"/>
              <a:t>Estimation : FFB à partir de l’Insee</a:t>
            </a:r>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357049743"/>
              </p:ext>
            </p:extLst>
          </p:nvPr>
        </p:nvGraphicFramePr>
        <p:xfrm>
          <a:off x="2033587" y="2313794"/>
          <a:ext cx="9641739" cy="41547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55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L’amélioration-entretien résiste</a:t>
            </a:r>
          </a:p>
        </p:txBody>
      </p:sp>
      <p:sp>
        <p:nvSpPr>
          <p:cNvPr id="4" name="Espace réservé du texte 3"/>
          <p:cNvSpPr>
            <a:spLocks noGrp="1"/>
          </p:cNvSpPr>
          <p:nvPr>
            <p:ph type="body" sz="quarter" idx="15"/>
          </p:nvPr>
        </p:nvSpPr>
        <p:spPr/>
        <p:txBody>
          <a:bodyPr/>
          <a:lstStyle/>
          <a:p>
            <a:pPr marL="0" indent="0">
              <a:buNone/>
            </a:pPr>
            <a:r>
              <a:rPr lang="fr-FR" dirty="0"/>
              <a:t>Évolutions </a:t>
            </a:r>
            <a:r>
              <a:rPr lang="fr-FR" sz="2400" dirty="0"/>
              <a:t>(en glissement annuel sur 1 trimestre, en % et en volume) </a:t>
            </a:r>
            <a:r>
              <a:rPr lang="fr-FR" dirty="0"/>
              <a:t>de l’activité</a:t>
            </a:r>
          </a:p>
        </p:txBody>
      </p:sp>
      <p:sp>
        <p:nvSpPr>
          <p:cNvPr id="5" name="Espace réservé du texte 4"/>
          <p:cNvSpPr>
            <a:spLocks noGrp="1"/>
          </p:cNvSpPr>
          <p:nvPr>
            <p:ph type="body" sz="quarter" idx="16"/>
          </p:nvPr>
        </p:nvSpPr>
        <p:spPr/>
        <p:txBody>
          <a:bodyPr/>
          <a:lstStyle/>
          <a:p>
            <a:r>
              <a:rPr lang="fr-FR" dirty="0"/>
              <a:t>Source : FFB/Réseau des CERC</a:t>
            </a:r>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1754768852"/>
              </p:ext>
            </p:extLst>
          </p:nvPr>
        </p:nvGraphicFramePr>
        <p:xfrm>
          <a:off x="2033588" y="2159999"/>
          <a:ext cx="9752012" cy="4155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450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L’amélioration-entretien résiste</a:t>
            </a:r>
          </a:p>
        </p:txBody>
      </p:sp>
      <p:sp>
        <p:nvSpPr>
          <p:cNvPr id="5" name="Espace réservé du texte 4"/>
          <p:cNvSpPr>
            <a:spLocks noGrp="1"/>
          </p:cNvSpPr>
          <p:nvPr>
            <p:ph type="body" sz="quarter" idx="16"/>
          </p:nvPr>
        </p:nvSpPr>
        <p:spPr>
          <a:xfrm>
            <a:off x="2033587" y="6468533"/>
            <a:ext cx="4882220" cy="237067"/>
          </a:xfrm>
        </p:spPr>
        <p:txBody>
          <a:bodyPr/>
          <a:lstStyle/>
          <a:p>
            <a:r>
              <a:rPr lang="fr-FR" dirty="0"/>
              <a:t>Source : Anah et ministère de l’Économie (data.economie.gouv)</a:t>
            </a:r>
          </a:p>
        </p:txBody>
      </p:sp>
      <p:sp>
        <p:nvSpPr>
          <p:cNvPr id="9" name="Espace réservé du texte 3"/>
          <p:cNvSpPr txBox="1">
            <a:spLocks/>
          </p:cNvSpPr>
          <p:nvPr/>
        </p:nvSpPr>
        <p:spPr>
          <a:xfrm>
            <a:off x="2033588" y="1364428"/>
            <a:ext cx="9752012"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800" dirty="0"/>
              <a:t>Aides </a:t>
            </a:r>
            <a:r>
              <a:rPr lang="fr-FR" sz="2800" dirty="0" err="1"/>
              <a:t>MaPrimeRénov</a:t>
            </a:r>
            <a:r>
              <a:rPr lang="fr-FR" sz="2800" dirty="0"/>
              <a:t>’ accordées de janvier à fin avril</a:t>
            </a:r>
          </a:p>
        </p:txBody>
      </p:sp>
      <p:graphicFrame>
        <p:nvGraphicFramePr>
          <p:cNvPr id="12" name="Tableau 11"/>
          <p:cNvGraphicFramePr>
            <a:graphicFrameLocks noGrp="1"/>
          </p:cNvGraphicFramePr>
          <p:nvPr>
            <p:extLst>
              <p:ext uri="{D42A27DB-BD31-4B8C-83A1-F6EECF244321}">
                <p14:modId xmlns:p14="http://schemas.microsoft.com/office/powerpoint/2010/main" val="1247606601"/>
              </p:ext>
            </p:extLst>
          </p:nvPr>
        </p:nvGraphicFramePr>
        <p:xfrm>
          <a:off x="2033587" y="1810624"/>
          <a:ext cx="9380647" cy="3996267"/>
        </p:xfrm>
        <a:graphic>
          <a:graphicData uri="http://schemas.openxmlformats.org/drawingml/2006/table">
            <a:tbl>
              <a:tblPr/>
              <a:tblGrid>
                <a:gridCol w="4102542">
                  <a:extLst>
                    <a:ext uri="{9D8B030D-6E8A-4147-A177-3AD203B41FA5}">
                      <a16:colId xmlns:a16="http://schemas.microsoft.com/office/drawing/2014/main" val="2936011380"/>
                    </a:ext>
                  </a:extLst>
                </a:gridCol>
                <a:gridCol w="1390230">
                  <a:extLst>
                    <a:ext uri="{9D8B030D-6E8A-4147-A177-3AD203B41FA5}">
                      <a16:colId xmlns:a16="http://schemas.microsoft.com/office/drawing/2014/main" val="2968882123"/>
                    </a:ext>
                  </a:extLst>
                </a:gridCol>
                <a:gridCol w="1512898">
                  <a:extLst>
                    <a:ext uri="{9D8B030D-6E8A-4147-A177-3AD203B41FA5}">
                      <a16:colId xmlns:a16="http://schemas.microsoft.com/office/drawing/2014/main" val="3832854280"/>
                    </a:ext>
                  </a:extLst>
                </a:gridCol>
                <a:gridCol w="1403860">
                  <a:extLst>
                    <a:ext uri="{9D8B030D-6E8A-4147-A177-3AD203B41FA5}">
                      <a16:colId xmlns:a16="http://schemas.microsoft.com/office/drawing/2014/main" val="299245794"/>
                    </a:ext>
                  </a:extLst>
                </a:gridCol>
                <a:gridCol w="971117">
                  <a:extLst>
                    <a:ext uri="{9D8B030D-6E8A-4147-A177-3AD203B41FA5}">
                      <a16:colId xmlns:a16="http://schemas.microsoft.com/office/drawing/2014/main" val="1403193653"/>
                    </a:ext>
                  </a:extLst>
                </a:gridCol>
              </a:tblGrid>
              <a:tr h="577806">
                <a:tc>
                  <a:txBody>
                    <a:bodyPr/>
                    <a:lstStyle/>
                    <a:p>
                      <a:pPr algn="l" fontAlgn="b"/>
                      <a:endParaRPr lang="fr-FR" sz="2400" b="0" i="0" u="none" strike="noStrike" dirty="0">
                        <a:solidFill>
                          <a:srgbClr val="000000"/>
                        </a:solidFill>
                        <a:effectLst/>
                        <a:latin typeface="Candara" panose="020E0502030303020204" pitchFamily="34" charset="0"/>
                      </a:endParaRPr>
                    </a:p>
                  </a:txBody>
                  <a:tcPr marL="0" marR="0" marT="0" marB="0"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tcPr>
                </a:tc>
                <a:tc>
                  <a:txBody>
                    <a:bodyPr/>
                    <a:lstStyle/>
                    <a:p>
                      <a:pPr algn="ctr" rtl="0" fontAlgn="ctr"/>
                      <a:r>
                        <a:rPr lang="fr-FR" sz="2400" b="0" i="0" u="none" strike="noStrike" dirty="0">
                          <a:solidFill>
                            <a:srgbClr val="FFFFFF"/>
                          </a:solidFill>
                          <a:effectLst/>
                          <a:latin typeface="Candara" panose="020E0502030303020204" pitchFamily="34" charset="0"/>
                        </a:rPr>
                        <a:t>2021</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996"/>
                    </a:solidFill>
                  </a:tcPr>
                </a:tc>
                <a:tc>
                  <a:txBody>
                    <a:bodyPr/>
                    <a:lstStyle/>
                    <a:p>
                      <a:pPr algn="ctr" rtl="0" fontAlgn="ctr"/>
                      <a:r>
                        <a:rPr lang="fr-FR" sz="2400" b="0" i="0" u="none" strike="noStrike">
                          <a:solidFill>
                            <a:srgbClr val="FFFFFF"/>
                          </a:solidFill>
                          <a:effectLst/>
                          <a:latin typeface="Candara" panose="020E0502030303020204" pitchFamily="34" charset="0"/>
                        </a:rPr>
                        <a:t>2022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996"/>
                    </a:solidFill>
                  </a:tcPr>
                </a:tc>
                <a:tc gridSpan="2">
                  <a:txBody>
                    <a:bodyPr/>
                    <a:lstStyle/>
                    <a:p>
                      <a:pPr algn="ctr" rtl="0" fontAlgn="ctr"/>
                      <a:r>
                        <a:rPr lang="fr-FR" sz="2400" b="0" i="0" u="none" strike="noStrike">
                          <a:solidFill>
                            <a:srgbClr val="FFFFFF"/>
                          </a:solidFill>
                          <a:effectLst/>
                          <a:latin typeface="Candara" panose="020E0502030303020204" pitchFamily="34" charset="0"/>
                        </a:rPr>
                        <a:t>Ecarts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996"/>
                    </a:solidFill>
                  </a:tcPr>
                </a:tc>
                <a:tc hMerge="1">
                  <a:txBody>
                    <a:bodyPr/>
                    <a:lstStyle/>
                    <a:p>
                      <a:endParaRPr lang="fr-FR"/>
                    </a:p>
                  </a:txBody>
                  <a:tcPr/>
                </a:tc>
                <a:extLst>
                  <a:ext uri="{0D108BD9-81ED-4DB2-BD59-A6C34878D82A}">
                    <a16:rowId xmlns:a16="http://schemas.microsoft.com/office/drawing/2014/main" val="3185851611"/>
                  </a:ext>
                </a:extLst>
              </a:tr>
              <a:tr h="591243">
                <a:tc>
                  <a:txBody>
                    <a:bodyPr/>
                    <a:lstStyle/>
                    <a:p>
                      <a:pPr algn="l" rtl="0" fontAlgn="ctr"/>
                      <a:r>
                        <a:rPr lang="fr-FR" sz="2400" b="0" i="0" u="none" strike="noStrike" dirty="0">
                          <a:solidFill>
                            <a:srgbClr val="2F5597"/>
                          </a:solidFill>
                          <a:effectLst/>
                          <a:latin typeface="Candara" panose="020E0502030303020204" pitchFamily="34" charset="0"/>
                        </a:rPr>
                        <a:t>Nombre de primes</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a:solidFill>
                            <a:srgbClr val="2F5597"/>
                          </a:solidFill>
                          <a:effectLst/>
                          <a:latin typeface="Candara" panose="020E0502030303020204" pitchFamily="34" charset="0"/>
                        </a:rPr>
                        <a:t>173 500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1" i="0" u="none" strike="noStrike" dirty="0">
                          <a:solidFill>
                            <a:srgbClr val="2F5597"/>
                          </a:solidFill>
                          <a:effectLst/>
                          <a:latin typeface="Candara" panose="020E0502030303020204" pitchFamily="34" charset="0"/>
                        </a:rPr>
                        <a:t>207 000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a:solidFill>
                            <a:srgbClr val="2F5597"/>
                          </a:solidFill>
                          <a:effectLst/>
                          <a:latin typeface="Candara" panose="020E0502030303020204" pitchFamily="34" charset="0"/>
                        </a:rPr>
                        <a:t>+ 33 500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l" rtl="0" fontAlgn="ctr"/>
                      <a:r>
                        <a:rPr lang="fr-FR" sz="2400" b="0" i="0" u="none" strike="noStrike">
                          <a:solidFill>
                            <a:srgbClr val="2F5597"/>
                          </a:solidFill>
                          <a:effectLst/>
                          <a:latin typeface="Candara" panose="020E0502030303020204" pitchFamily="34" charset="0"/>
                        </a:rPr>
                        <a:t>+ 19%</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extLst>
                  <a:ext uri="{0D108BD9-81ED-4DB2-BD59-A6C34878D82A}">
                    <a16:rowId xmlns:a16="http://schemas.microsoft.com/office/drawing/2014/main" val="1054126205"/>
                  </a:ext>
                </a:extLst>
              </a:tr>
              <a:tr h="577806">
                <a:tc>
                  <a:txBody>
                    <a:bodyPr/>
                    <a:lstStyle/>
                    <a:p>
                      <a:pPr algn="l" rtl="0" fontAlgn="ctr"/>
                      <a:r>
                        <a:rPr lang="fr-FR" sz="2400" b="0" i="0" u="none" strike="noStrike" dirty="0">
                          <a:solidFill>
                            <a:srgbClr val="2F5597"/>
                          </a:solidFill>
                          <a:effectLst/>
                          <a:latin typeface="Candara" panose="020E0502030303020204" pitchFamily="34" charset="0"/>
                        </a:rPr>
                        <a:t>Montant des primes - M€</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a:solidFill>
                            <a:srgbClr val="2F5597"/>
                          </a:solidFill>
                          <a:effectLst/>
                          <a:latin typeface="Candara" panose="020E0502030303020204" pitchFamily="34" charset="0"/>
                        </a:rPr>
                        <a:t>468</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1" i="0" u="none" strike="noStrike">
                          <a:solidFill>
                            <a:srgbClr val="2F5597"/>
                          </a:solidFill>
                          <a:effectLst/>
                          <a:latin typeface="Candara" panose="020E0502030303020204" pitchFamily="34" charset="0"/>
                        </a:rPr>
                        <a:t>751</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a:solidFill>
                            <a:srgbClr val="2F5597"/>
                          </a:solidFill>
                          <a:effectLst/>
                          <a:latin typeface="Candara" panose="020E0502030303020204" pitchFamily="34" charset="0"/>
                        </a:rPr>
                        <a:t>+ 283</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l" rtl="0" fontAlgn="ctr"/>
                      <a:r>
                        <a:rPr lang="fr-FR" sz="2400" b="0" i="0" u="none" strike="noStrike" dirty="0">
                          <a:solidFill>
                            <a:srgbClr val="2F5597"/>
                          </a:solidFill>
                          <a:effectLst/>
                          <a:latin typeface="Candara" panose="020E0502030303020204" pitchFamily="34" charset="0"/>
                        </a:rPr>
                        <a:t>+ 60%</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extLst>
                  <a:ext uri="{0D108BD9-81ED-4DB2-BD59-A6C34878D82A}">
                    <a16:rowId xmlns:a16="http://schemas.microsoft.com/office/drawing/2014/main" val="63785956"/>
                  </a:ext>
                </a:extLst>
              </a:tr>
              <a:tr h="577806">
                <a:tc>
                  <a:txBody>
                    <a:bodyPr/>
                    <a:lstStyle/>
                    <a:p>
                      <a:pPr algn="l" rtl="0" fontAlgn="ctr"/>
                      <a:r>
                        <a:rPr lang="fr-FR" sz="2400" b="0" i="0" u="none" strike="noStrike" dirty="0">
                          <a:solidFill>
                            <a:srgbClr val="2F5597"/>
                          </a:solidFill>
                          <a:effectLst/>
                          <a:latin typeface="Candara" panose="020E0502030303020204" pitchFamily="34" charset="0"/>
                        </a:rPr>
                        <a:t>Montant des travaux - M€</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dirty="0">
                          <a:solidFill>
                            <a:srgbClr val="2F5597"/>
                          </a:solidFill>
                          <a:effectLst/>
                          <a:latin typeface="Candara" panose="020E0502030303020204" pitchFamily="34" charset="0"/>
                        </a:rPr>
                        <a:t>1 700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1" i="0" u="none" strike="noStrike">
                          <a:solidFill>
                            <a:srgbClr val="2F5597"/>
                          </a:solidFill>
                          <a:effectLst/>
                          <a:latin typeface="Candara" panose="020E0502030303020204" pitchFamily="34" charset="0"/>
                        </a:rPr>
                        <a:t>2 308</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a:solidFill>
                            <a:srgbClr val="2F5597"/>
                          </a:solidFill>
                          <a:effectLst/>
                          <a:latin typeface="Candara" panose="020E0502030303020204" pitchFamily="34" charset="0"/>
                        </a:rPr>
                        <a:t>+ 608</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l" rtl="0" fontAlgn="ctr"/>
                      <a:r>
                        <a:rPr lang="fr-FR" sz="2400" b="0" i="0" u="none" strike="noStrike" dirty="0">
                          <a:solidFill>
                            <a:srgbClr val="2F5597"/>
                          </a:solidFill>
                          <a:effectLst/>
                          <a:latin typeface="Candara" panose="020E0502030303020204" pitchFamily="34" charset="0"/>
                        </a:rPr>
                        <a:t>+ 36%</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extLst>
                  <a:ext uri="{0D108BD9-81ED-4DB2-BD59-A6C34878D82A}">
                    <a16:rowId xmlns:a16="http://schemas.microsoft.com/office/drawing/2014/main" val="2353741007"/>
                  </a:ext>
                </a:extLst>
              </a:tr>
              <a:tr h="515994">
                <a:tc>
                  <a:txBody>
                    <a:bodyPr/>
                    <a:lstStyle/>
                    <a:p>
                      <a:pPr algn="l" rtl="0" fontAlgn="ctr"/>
                      <a:r>
                        <a:rPr lang="fr-FR" sz="2400" b="0" i="0" u="none" strike="noStrike" dirty="0">
                          <a:solidFill>
                            <a:srgbClr val="2F5597"/>
                          </a:solidFill>
                          <a:effectLst/>
                          <a:latin typeface="Candara" panose="020E0502030303020204" pitchFamily="34" charset="0"/>
                        </a:rPr>
                        <a:t> </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fr-FR" sz="2400" b="0" i="0" u="none" strike="noStrike" dirty="0">
                          <a:solidFill>
                            <a:srgbClr val="000000"/>
                          </a:solidFill>
                          <a:effectLst/>
                          <a:latin typeface="Candara" panose="020E0502030303020204" pitchFamily="34"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fr-FR" sz="2400" b="1" i="0" u="none" strike="noStrike">
                          <a:solidFill>
                            <a:srgbClr val="000000"/>
                          </a:solidFill>
                          <a:effectLst/>
                          <a:latin typeface="Candara" panose="020E0502030303020204" pitchFamily="34"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fr-FR" sz="2400" b="0" i="0" u="none" strike="noStrike">
                          <a:solidFill>
                            <a:srgbClr val="000000"/>
                          </a:solidFill>
                          <a:effectLst/>
                          <a:latin typeface="Candara" panose="020E0502030303020204" pitchFamily="34"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fontAlgn="ctr"/>
                      <a:r>
                        <a:rPr lang="fr-FR" sz="2400" b="0" i="0" u="none" strike="noStrike">
                          <a:solidFill>
                            <a:srgbClr val="000000"/>
                          </a:solidFill>
                          <a:effectLst/>
                          <a:latin typeface="Candara" panose="020E0502030303020204" pitchFamily="34"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47540482"/>
                  </a:ext>
                </a:extLst>
              </a:tr>
              <a:tr h="577806">
                <a:tc>
                  <a:txBody>
                    <a:bodyPr/>
                    <a:lstStyle/>
                    <a:p>
                      <a:pPr algn="l" rtl="0" fontAlgn="ctr"/>
                      <a:r>
                        <a:rPr lang="fr-FR" sz="2400" b="0" i="0" u="none" strike="noStrike" dirty="0">
                          <a:solidFill>
                            <a:srgbClr val="2F5597"/>
                          </a:solidFill>
                          <a:effectLst/>
                          <a:latin typeface="Candara" panose="020E0502030303020204" pitchFamily="34" charset="0"/>
                        </a:rPr>
                        <a:t>Prime moyenne - €</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dirty="0">
                          <a:solidFill>
                            <a:srgbClr val="2F5597"/>
                          </a:solidFill>
                          <a:effectLst/>
                          <a:latin typeface="Candara" panose="020E0502030303020204" pitchFamily="34" charset="0"/>
                        </a:rPr>
                        <a:t>2 700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1" i="0" u="none" strike="noStrike">
                          <a:solidFill>
                            <a:srgbClr val="2F5597"/>
                          </a:solidFill>
                          <a:effectLst/>
                          <a:latin typeface="Candara" panose="020E0502030303020204" pitchFamily="34" charset="0"/>
                        </a:rPr>
                        <a:t>3 600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a:solidFill>
                            <a:srgbClr val="2F5597"/>
                          </a:solidFill>
                          <a:effectLst/>
                          <a:latin typeface="Candara" panose="020E0502030303020204" pitchFamily="34" charset="0"/>
                        </a:rPr>
                        <a:t>+ 900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l" rtl="0" fontAlgn="ctr"/>
                      <a:r>
                        <a:rPr lang="fr-FR" sz="2400" b="0" i="0" u="none" strike="noStrike">
                          <a:solidFill>
                            <a:srgbClr val="2F5597"/>
                          </a:solidFill>
                          <a:effectLst/>
                          <a:latin typeface="Candara" panose="020E0502030303020204" pitchFamily="34" charset="0"/>
                        </a:rPr>
                        <a:t>+ 33%</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extLst>
                  <a:ext uri="{0D108BD9-81ED-4DB2-BD59-A6C34878D82A}">
                    <a16:rowId xmlns:a16="http://schemas.microsoft.com/office/drawing/2014/main" val="3914012001"/>
                  </a:ext>
                </a:extLst>
              </a:tr>
              <a:tr h="577806">
                <a:tc>
                  <a:txBody>
                    <a:bodyPr/>
                    <a:lstStyle/>
                    <a:p>
                      <a:pPr algn="l" rtl="0" fontAlgn="ctr"/>
                      <a:r>
                        <a:rPr lang="fr-FR" sz="2400" b="0" i="0" u="none" strike="noStrike" dirty="0">
                          <a:solidFill>
                            <a:srgbClr val="2F5597"/>
                          </a:solidFill>
                          <a:effectLst/>
                          <a:latin typeface="Candara" panose="020E0502030303020204" pitchFamily="34" charset="0"/>
                        </a:rPr>
                        <a:t>Travaux moyens - €</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dirty="0">
                          <a:solidFill>
                            <a:srgbClr val="2F5597"/>
                          </a:solidFill>
                          <a:effectLst/>
                          <a:latin typeface="Candara" panose="020E0502030303020204" pitchFamily="34" charset="0"/>
                        </a:rPr>
                        <a:t>9 800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1" i="0" u="none" strike="noStrike" dirty="0">
                          <a:solidFill>
                            <a:srgbClr val="2F5597"/>
                          </a:solidFill>
                          <a:effectLst/>
                          <a:latin typeface="Candara" panose="020E0502030303020204" pitchFamily="34" charset="0"/>
                        </a:rPr>
                        <a:t>11 200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r" rtl="0" fontAlgn="ctr"/>
                      <a:r>
                        <a:rPr lang="fr-FR" sz="2400" b="0" i="0" u="none" strike="noStrike" dirty="0">
                          <a:solidFill>
                            <a:srgbClr val="2F5597"/>
                          </a:solidFill>
                          <a:effectLst/>
                          <a:latin typeface="Candara" panose="020E0502030303020204" pitchFamily="34" charset="0"/>
                        </a:rPr>
                        <a:t>+ 1 400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tc>
                  <a:txBody>
                    <a:bodyPr/>
                    <a:lstStyle/>
                    <a:p>
                      <a:pPr algn="l" rtl="0" fontAlgn="ctr"/>
                      <a:r>
                        <a:rPr lang="fr-FR" sz="2400" b="0" i="0" u="none" strike="noStrike" dirty="0">
                          <a:solidFill>
                            <a:srgbClr val="2F5597"/>
                          </a:solidFill>
                          <a:effectLst/>
                          <a:latin typeface="Candara" panose="020E0502030303020204" pitchFamily="34" charset="0"/>
                        </a:rPr>
                        <a:t>+ 14%</a:t>
                      </a:r>
                    </a:p>
                  </a:txBody>
                  <a:tcPr marL="85725"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3F3"/>
                    </a:solidFill>
                  </a:tcPr>
                </a:tc>
                <a:extLst>
                  <a:ext uri="{0D108BD9-81ED-4DB2-BD59-A6C34878D82A}">
                    <a16:rowId xmlns:a16="http://schemas.microsoft.com/office/drawing/2014/main" val="3289293679"/>
                  </a:ext>
                </a:extLst>
              </a:tr>
            </a:tbl>
          </a:graphicData>
        </a:graphic>
      </p:graphicFrame>
    </p:spTree>
    <p:extLst>
      <p:ext uri="{BB962C8B-B14F-4D97-AF65-F5344CB8AC3E}">
        <p14:creationId xmlns:p14="http://schemas.microsoft.com/office/powerpoint/2010/main" val="194207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Le non résidentiel neuf peine encore</a:t>
            </a:r>
          </a:p>
        </p:txBody>
      </p:sp>
      <p:sp>
        <p:nvSpPr>
          <p:cNvPr id="4" name="Espace réservé du texte 3"/>
          <p:cNvSpPr>
            <a:spLocks noGrp="1"/>
          </p:cNvSpPr>
          <p:nvPr>
            <p:ph type="body" sz="quarter" idx="15"/>
          </p:nvPr>
        </p:nvSpPr>
        <p:spPr/>
        <p:txBody>
          <a:bodyPr/>
          <a:lstStyle/>
          <a:p>
            <a:pPr marL="0" indent="0">
              <a:buNone/>
            </a:pPr>
            <a:r>
              <a:rPr lang="fr-FR" dirty="0"/>
              <a:t>Surfaces (DPC) de plancher autorisées et commencées</a:t>
            </a:r>
          </a:p>
        </p:txBody>
      </p:sp>
      <p:sp>
        <p:nvSpPr>
          <p:cNvPr id="5" name="Espace réservé du texte 4"/>
          <p:cNvSpPr>
            <a:spLocks noGrp="1"/>
          </p:cNvSpPr>
          <p:nvPr>
            <p:ph type="body" sz="quarter" idx="16"/>
          </p:nvPr>
        </p:nvSpPr>
        <p:spPr/>
        <p:txBody>
          <a:bodyPr/>
          <a:lstStyle/>
          <a:p>
            <a:r>
              <a:rPr lang="fr-FR" dirty="0"/>
              <a:t>Source : MTECT/</a:t>
            </a:r>
            <a:r>
              <a:rPr lang="en-US" dirty="0"/>
              <a:t>CGDD/SDES</a:t>
            </a:r>
            <a:r>
              <a:rPr lang="fr-FR" dirty="0"/>
              <a:t>, Sit@del2</a:t>
            </a:r>
          </a:p>
          <a:p>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860717593"/>
              </p:ext>
            </p:extLst>
          </p:nvPr>
        </p:nvGraphicFramePr>
        <p:xfrm>
          <a:off x="2033588" y="1932709"/>
          <a:ext cx="9752012" cy="43877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9033813"/>
      </p:ext>
    </p:extLst>
  </p:cSld>
  <p:clrMapOvr>
    <a:masterClrMapping/>
  </p:clrMapOvr>
</p:sld>
</file>

<file path=ppt/theme/theme1.xml><?xml version="1.0" encoding="utf-8"?>
<a:theme xmlns:a="http://schemas.openxmlformats.org/drawingml/2006/main" name="Couverture pré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èle 10 co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Animations dive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dèle 2 vert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dèle 3 Bleu ci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dèle 4 Bordea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èle 5 bleu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èle 6 ja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èle 7 Emerau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èle 8 Pr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èle 9 Vert clai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90ad063-18ad-4023-a8d9-ba1a0d0e66b8">
      <Value>27</Value>
    </TaxCatchAll>
    <Type_x0020_de_x0020_document xmlns="40598c5b-eb8b-44b6-acb4-096b356a2fab" xsi:nil="true"/>
    <e03f3dd452ed4d79aff0ab23e5d8c1b6 xmlns="40598c5b-eb8b-44b6-acb4-096b356a2fab">
      <Terms xmlns="http://schemas.microsoft.com/office/infopath/2007/PartnerControls">
        <TermInfo xmlns="http://schemas.microsoft.com/office/infopath/2007/PartnerControls">
          <TermName xmlns="http://schemas.microsoft.com/office/infopath/2007/PartnerControls">Documents provisoires</TermName>
          <TermId xmlns="http://schemas.microsoft.com/office/infopath/2007/PartnerControls">30b414c5-c73a-4a2f-bfe1-8284126dc5b0</TermId>
        </TermInfo>
      </Terms>
    </e03f3dd452ed4d79aff0ab23e5d8c1b6>
    <SharedWithUsers xmlns="b90ad063-18ad-4023-a8d9-ba1a0d0e66b8">
      <UserInfo>
        <DisplayName>CHAPEAUX Loïc ( FFB DAEFI )</DisplayName>
        <AccountId>18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0EB64245E8C943AB90D04A548EC969" ma:contentTypeVersion="7" ma:contentTypeDescription="Crée un document." ma:contentTypeScope="" ma:versionID="e91ee18d774fd400e1d0b162c913250f">
  <xsd:schema xmlns:xsd="http://www.w3.org/2001/XMLSchema" xmlns:xs="http://www.w3.org/2001/XMLSchema" xmlns:p="http://schemas.microsoft.com/office/2006/metadata/properties" xmlns:ns2="40598c5b-eb8b-44b6-acb4-096b356a2fab" xmlns:ns3="b90ad063-18ad-4023-a8d9-ba1a0d0e66b8" targetNamespace="http://schemas.microsoft.com/office/2006/metadata/properties" ma:root="true" ma:fieldsID="f44a5fe5fe8c2453098d8436fd77f5d4" ns2:_="" ns3:_="">
    <xsd:import namespace="40598c5b-eb8b-44b6-acb4-096b356a2fab"/>
    <xsd:import namespace="b90ad063-18ad-4023-a8d9-ba1a0d0e66b8"/>
    <xsd:element name="properties">
      <xsd:complexType>
        <xsd:sequence>
          <xsd:element name="documentManagement">
            <xsd:complexType>
              <xsd:all>
                <xsd:element ref="ns2:Type_x0020_de_x0020_document" minOccurs="0"/>
                <xsd:element ref="ns2:e03f3dd452ed4d79aff0ab23e5d8c1b6" minOccurs="0"/>
                <xsd:element ref="ns3: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598c5b-eb8b-44b6-acb4-096b356a2fab" elementFormDefault="qualified">
    <xsd:import namespace="http://schemas.microsoft.com/office/2006/documentManagement/types"/>
    <xsd:import namespace="http://schemas.microsoft.com/office/infopath/2007/PartnerControls"/>
    <xsd:element name="Type_x0020_de_x0020_document" ma:index="8" nillable="true" ma:displayName="Type de document" ma:format="Dropdown" ma:internalName="Type_x0020_de_x0020_document">
      <xsd:simpleType>
        <xsd:restriction base="dms:Choice">
          <xsd:enumeration value="Word"/>
          <xsd:enumeration value="Powerpoint"/>
          <xsd:enumeration value="Excel"/>
          <xsd:enumeration value="PDF"/>
          <xsd:enumeration value="Autre"/>
        </xsd:restriction>
      </xsd:simpleType>
    </xsd:element>
    <xsd:element name="e03f3dd452ed4d79aff0ab23e5d8c1b6" ma:index="10" ma:taxonomy="true" ma:internalName="e03f3dd452ed4d79aff0ab23e5d8c1b6" ma:taxonomyFieldName="Th_x00e8_mes_x0020_du_x0020_document" ma:displayName="Thèmes du document" ma:readOnly="false" ma:default="1;#SEE|81099eea-3737-4fde-9257-bfa293ae1818" ma:fieldId="{e03f3dd4-52ed-4d79-aff0-ab23e5d8c1b6}" ma:taxonomyMulti="true" ma:sspId="16fb23be-d400-4d26-b240-6ede1ba76c2a" ma:termSetId="c1980e8c-4c88-4cf8-9104-98d37fd01eb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0ad063-18ad-4023-a8d9-ba1a0d0e66b8"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09cd5039-f872-497a-b846-607916489662}" ma:internalName="TaxCatchAll" ma:showField="CatchAllData" ma:web="b90ad063-18ad-4023-a8d9-ba1a0d0e66b8">
      <xsd:complexType>
        <xsd:complexContent>
          <xsd:extension base="dms:MultiChoiceLookup">
            <xsd:sequence>
              <xsd:element name="Value" type="dms:Lookup" maxOccurs="unbounded" minOccurs="0" nillable="true"/>
            </xsd:sequence>
          </xsd:extension>
        </xsd:complexContent>
      </xsd:complexType>
    </xsd:element>
    <xsd:element name="SharedWithUsers" ma:index="12"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976ABB-86C8-4FE8-A169-B1B74442C685}">
  <ds:schemaRefs>
    <ds:schemaRef ds:uri="http://schemas.microsoft.com/sharepoint/v3/contenttype/forms"/>
  </ds:schemaRefs>
</ds:datastoreItem>
</file>

<file path=customXml/itemProps2.xml><?xml version="1.0" encoding="utf-8"?>
<ds:datastoreItem xmlns:ds="http://schemas.openxmlformats.org/officeDocument/2006/customXml" ds:itemID="{FA80316E-019C-4EE2-A58F-9E81FA2E5669}">
  <ds:schemaRefs>
    <ds:schemaRef ds:uri="http://schemas.microsoft.com/office/2006/metadata/properties"/>
    <ds:schemaRef ds:uri="b90ad063-18ad-4023-a8d9-ba1a0d0e66b8"/>
    <ds:schemaRef ds:uri="http://purl.org/dc/terms/"/>
    <ds:schemaRef ds:uri="40598c5b-eb8b-44b6-acb4-096b356a2fab"/>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C022010C-CAC7-4277-A55D-E20927F88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598c5b-eb8b-44b6-acb4-096b356a2fab"/>
    <ds:schemaRef ds:uri="b90ad063-18ad-4023-a8d9-ba1a0d0e6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12902</TotalTime>
  <Words>1545</Words>
  <Application>Microsoft Office PowerPoint</Application>
  <PresentationFormat>Grand écran</PresentationFormat>
  <Paragraphs>186</Paragraphs>
  <Slides>14</Slides>
  <Notes>14</Notes>
  <HiddenSlides>0</HiddenSlides>
  <MMClips>0</MMClips>
  <ScaleCrop>false</ScaleCrop>
  <HeadingPairs>
    <vt:vector size="6" baseType="variant">
      <vt:variant>
        <vt:lpstr>Polices utilisées</vt:lpstr>
      </vt:variant>
      <vt:variant>
        <vt:i4>6</vt:i4>
      </vt:variant>
      <vt:variant>
        <vt:lpstr>Thème</vt:lpstr>
      </vt:variant>
      <vt:variant>
        <vt:i4>11</vt:i4>
      </vt:variant>
      <vt:variant>
        <vt:lpstr>Titres des diapositives</vt:lpstr>
      </vt:variant>
      <vt:variant>
        <vt:i4>14</vt:i4>
      </vt:variant>
    </vt:vector>
  </HeadingPairs>
  <TitlesOfParts>
    <vt:vector size="31" baseType="lpstr">
      <vt:lpstr>Arial</vt:lpstr>
      <vt:lpstr>Calibri</vt:lpstr>
      <vt:lpstr>Candara</vt:lpstr>
      <vt:lpstr>Courier New</vt:lpstr>
      <vt:lpstr>Nunito</vt:lpstr>
      <vt:lpstr>Wingdings</vt:lpstr>
      <vt:lpstr>Couverture présentation</vt:lpstr>
      <vt:lpstr>Modèle 2 vert FFB</vt:lpstr>
      <vt:lpstr>Modèle 3 Bleu ciel</vt:lpstr>
      <vt:lpstr>Modèle 4 Bordeau</vt:lpstr>
      <vt:lpstr>Modèle 5 bleu FFB</vt:lpstr>
      <vt:lpstr>Modèle 6 jaune</vt:lpstr>
      <vt:lpstr>Modèle 7 Emeraude</vt:lpstr>
      <vt:lpstr>Modèle 8 Prune</vt:lpstr>
      <vt:lpstr>Modèle 9 Vert clair</vt:lpstr>
      <vt:lpstr>Modèle 10 corail</vt:lpstr>
      <vt:lpstr>Animations divers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Assises du BTP bienvenues</vt:lpstr>
      <vt:lpstr>Les Assises du BTP bienvenues</vt:lpstr>
      <vt:lpstr>Présentation PowerPoint</vt:lpstr>
    </vt:vector>
  </TitlesOfParts>
  <Company>Fédération Française du Bâtiment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 QUINTON</dc:creator>
  <cp:keywords>2022</cp:keywords>
  <cp:lastModifiedBy>CUCHEVAL Anaïk ( FFB Editions Presse et communication )</cp:lastModifiedBy>
  <cp:revision>3285</cp:revision>
  <cp:lastPrinted>2019-10-22T14:05:21Z</cp:lastPrinted>
  <dcterms:created xsi:type="dcterms:W3CDTF">2019-03-07T11:23:13Z</dcterms:created>
  <dcterms:modified xsi:type="dcterms:W3CDTF">2022-06-14T06:14:55Z</dcterms:modified>
  <cp:category>Conférences presse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0x010100FC0EB64245E8C943AB90D04A548EC969</vt:lpwstr>
  </property>
  <property fmtid="{D5CDD505-2E9C-101B-9397-08002B2CF9AE}" pid="3" name="Thèmes du document">
    <vt:lpwstr>27;#Documents provisoires|30b414c5-c73a-4a2f-bfe1-8284126dc5b0</vt:lpwstr>
  </property>
</Properties>
</file>